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007577251" r:id="rId2"/>
    <p:sldId id="886" r:id="rId3"/>
    <p:sldId id="2007577296" r:id="rId4"/>
    <p:sldId id="2007577299" r:id="rId5"/>
    <p:sldId id="2007577311" r:id="rId6"/>
    <p:sldId id="2007577379" r:id="rId7"/>
    <p:sldId id="2007577378" r:id="rId8"/>
    <p:sldId id="2007577376" r:id="rId9"/>
    <p:sldId id="2007577377" r:id="rId10"/>
    <p:sldId id="2007577381" r:id="rId11"/>
    <p:sldId id="2007577382" r:id="rId12"/>
    <p:sldId id="2007577383" r:id="rId13"/>
    <p:sldId id="2007577297" r:id="rId14"/>
    <p:sldId id="2007577301" r:id="rId15"/>
    <p:sldId id="2007577361" r:id="rId16"/>
    <p:sldId id="2007577318" r:id="rId17"/>
    <p:sldId id="2007577363" r:id="rId18"/>
    <p:sldId id="2007577364" r:id="rId19"/>
    <p:sldId id="2007577360" r:id="rId20"/>
    <p:sldId id="2007577362" r:id="rId21"/>
    <p:sldId id="2007577365" r:id="rId22"/>
    <p:sldId id="2007577338" r:id="rId23"/>
    <p:sldId id="2007577366" r:id="rId24"/>
    <p:sldId id="2007577368" r:id="rId25"/>
    <p:sldId id="2007577367" r:id="rId26"/>
    <p:sldId id="2007577375" r:id="rId27"/>
    <p:sldId id="2007577380" r:id="rId28"/>
    <p:sldId id="2007577337" r:id="rId29"/>
    <p:sldId id="2007577339" r:id="rId30"/>
    <p:sldId id="2007577274" r:id="rId31"/>
    <p:sldId id="2007577340" r:id="rId32"/>
    <p:sldId id="2007577370" r:id="rId33"/>
    <p:sldId id="2007577341" r:id="rId34"/>
    <p:sldId id="2007577369" r:id="rId35"/>
    <p:sldId id="2007577371" r:id="rId36"/>
    <p:sldId id="2007577342" r:id="rId37"/>
    <p:sldId id="2007577372" r:id="rId38"/>
    <p:sldId id="2007577298" r:id="rId39"/>
    <p:sldId id="2007577349" r:id="rId40"/>
    <p:sldId id="2007577373" r:id="rId41"/>
    <p:sldId id="2007577374" r:id="rId42"/>
    <p:sldId id="2007577310" r:id="rId43"/>
  </p:sldIdLst>
  <p:sldSz cx="12192000" cy="6858000"/>
  <p:notesSz cx="6858000" cy="9144000"/>
  <p:custDataLst>
    <p:tags r:id="rId4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5E67"/>
    <a:srgbClr val="C81623"/>
    <a:srgbClr val="6E6E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87330" autoAdjust="0"/>
  </p:normalViewPr>
  <p:slideViewPr>
    <p:cSldViewPr snapToGrid="0" showGuides="1">
      <p:cViewPr varScale="1">
        <p:scale>
          <a:sx n="71" d="100"/>
          <a:sy n="71" d="100"/>
        </p:scale>
        <p:origin x="76" y="38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168"/>
    </p:cViewPr>
  </p:sorterViewPr>
  <p:notesViewPr>
    <p:cSldViewPr snapToGrid="0" showGuides="1">
      <p:cViewPr varScale="1">
        <p:scale>
          <a:sx n="98" d="100"/>
          <a:sy n="98" d="100"/>
        </p:scale>
        <p:origin x="3524" y="4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2580F8-1E1D-4BB3-B344-59280A90D589}" type="datetimeFigureOut">
              <a:rPr lang="zh-CN" altLang="en-US" smtClean="0"/>
              <a:t>2022/10/4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D5E331-3811-4993-BAA3-C4421D73AF36}" type="slidenum">
              <a:rPr lang="zh-CN" altLang="en-US" smtClean="0"/>
              <a:t>‹#›</a:t>
            </a:fld>
            <a:endParaRPr lang="zh-CN" altLang="en-US"/>
          </a:p>
        </p:txBody>
      </p:sp>
    </p:spTree>
    <p:extLst>
      <p:ext uri="{BB962C8B-B14F-4D97-AF65-F5344CB8AC3E}">
        <p14:creationId xmlns:p14="http://schemas.microsoft.com/office/powerpoint/2010/main" val="1454961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本节主要介绍</a:t>
            </a:r>
            <a:r>
              <a:rPr lang="en-US" altLang="zh-CN" dirty="0"/>
              <a:t>《</a:t>
            </a:r>
            <a:r>
              <a:rPr lang="zh-CN" altLang="en-US" dirty="0"/>
              <a:t>投资学教程</a:t>
            </a:r>
            <a:r>
              <a:rPr lang="en-US" altLang="zh-CN" dirty="0"/>
              <a:t>》</a:t>
            </a:r>
            <a:r>
              <a:rPr lang="zh-CN" altLang="en-US" dirty="0"/>
              <a:t>第</a:t>
            </a:r>
            <a:r>
              <a:rPr lang="en-US" altLang="zh-CN" dirty="0"/>
              <a:t>12-14</a:t>
            </a:r>
            <a:r>
              <a:rPr lang="zh-CN" altLang="en-US" dirty="0"/>
              <a:t>章</a:t>
            </a:r>
            <a:endParaRPr lang="en-US" altLang="zh-CN" dirty="0"/>
          </a:p>
          <a:p>
            <a:r>
              <a:rPr lang="zh-CN" altLang="en-US" sz="1200" dirty="0">
                <a:solidFill>
                  <a:srgbClr val="FF0000"/>
                </a:solidFill>
              </a:rPr>
              <a:t>以后的页码不特别强调均指上财</a:t>
            </a:r>
            <a:r>
              <a:rPr lang="en-US" altLang="zh-CN" sz="1200" dirty="0">
                <a:solidFill>
                  <a:srgbClr val="FF0000"/>
                </a:solidFill>
              </a:rPr>
              <a:t>《</a:t>
            </a:r>
            <a:r>
              <a:rPr lang="zh-CN" altLang="en-US" sz="1200" dirty="0">
                <a:solidFill>
                  <a:srgbClr val="FF0000"/>
                </a:solidFill>
              </a:rPr>
              <a:t>投资学教程</a:t>
            </a:r>
            <a:r>
              <a:rPr lang="en-US" altLang="zh-CN" sz="1200" dirty="0">
                <a:solidFill>
                  <a:srgbClr val="FF0000"/>
                </a:solidFill>
              </a:rPr>
              <a:t>》</a:t>
            </a:r>
            <a:r>
              <a:rPr lang="zh-CN" altLang="en-US" sz="1200" dirty="0">
                <a:solidFill>
                  <a:srgbClr val="FF0000"/>
                </a:solidFill>
              </a:rPr>
              <a:t>第</a:t>
            </a:r>
            <a:r>
              <a:rPr lang="en-US" altLang="zh-CN" sz="1200" dirty="0">
                <a:solidFill>
                  <a:srgbClr val="FF0000"/>
                </a:solidFill>
              </a:rPr>
              <a:t>2</a:t>
            </a:r>
            <a:r>
              <a:rPr lang="zh-CN" altLang="en-US" sz="1200" dirty="0">
                <a:solidFill>
                  <a:srgbClr val="FF0000"/>
                </a:solidFill>
              </a:rPr>
              <a:t>版，习题不特别强调均指本书的课后习题</a:t>
            </a:r>
            <a:endParaRPr lang="zh-CN" altLang="en-US" dirty="0"/>
          </a:p>
        </p:txBody>
      </p:sp>
      <p:sp>
        <p:nvSpPr>
          <p:cNvPr id="4" name="灯片编号占位符 3"/>
          <p:cNvSpPr>
            <a:spLocks noGrp="1"/>
          </p:cNvSpPr>
          <p:nvPr>
            <p:ph type="sldNum" sz="quarter" idx="5"/>
          </p:nvPr>
        </p:nvSpPr>
        <p:spPr/>
        <p:txBody>
          <a:bodyPr/>
          <a:lstStyle/>
          <a:p>
            <a:fld id="{46D5E331-3811-4993-BAA3-C4421D73AF36}" type="slidenum">
              <a:rPr lang="zh-CN" altLang="en-US" smtClean="0"/>
              <a:t>1</a:t>
            </a:fld>
            <a:endParaRPr lang="zh-CN" altLang="en-US"/>
          </a:p>
        </p:txBody>
      </p:sp>
    </p:spTree>
    <p:extLst>
      <p:ext uri="{BB962C8B-B14F-4D97-AF65-F5344CB8AC3E}">
        <p14:creationId xmlns:p14="http://schemas.microsoft.com/office/powerpoint/2010/main" val="22025433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10</a:t>
            </a:fld>
            <a:endParaRPr lang="zh-CN" altLang="en-US" dirty="0"/>
          </a:p>
        </p:txBody>
      </p:sp>
    </p:spTree>
    <p:extLst>
      <p:ext uri="{BB962C8B-B14F-4D97-AF65-F5344CB8AC3E}">
        <p14:creationId xmlns:p14="http://schemas.microsoft.com/office/powerpoint/2010/main" val="4030970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11</a:t>
            </a:fld>
            <a:endParaRPr lang="zh-CN" altLang="en-US" dirty="0"/>
          </a:p>
        </p:txBody>
      </p:sp>
    </p:spTree>
    <p:extLst>
      <p:ext uri="{BB962C8B-B14F-4D97-AF65-F5344CB8AC3E}">
        <p14:creationId xmlns:p14="http://schemas.microsoft.com/office/powerpoint/2010/main" val="4026210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12</a:t>
            </a:fld>
            <a:endParaRPr lang="zh-CN" altLang="en-US" dirty="0"/>
          </a:p>
        </p:txBody>
      </p:sp>
    </p:spTree>
    <p:extLst>
      <p:ext uri="{BB962C8B-B14F-4D97-AF65-F5344CB8AC3E}">
        <p14:creationId xmlns:p14="http://schemas.microsoft.com/office/powerpoint/2010/main" val="488801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11969608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6D5E331-3811-4993-BAA3-C4421D73AF36}" type="slidenum">
              <a:rPr lang="zh-CN" altLang="en-US" smtClean="0"/>
              <a:t>21</a:t>
            </a:fld>
            <a:endParaRPr lang="zh-CN" altLang="en-US"/>
          </a:p>
        </p:txBody>
      </p:sp>
    </p:spTree>
    <p:extLst>
      <p:ext uri="{BB962C8B-B14F-4D97-AF65-F5344CB8AC3E}">
        <p14:creationId xmlns:p14="http://schemas.microsoft.com/office/powerpoint/2010/main" val="2562068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6D5E331-3811-4993-BAA3-C4421D73AF36}" type="slidenum">
              <a:rPr lang="zh-CN" altLang="en-US" smtClean="0"/>
              <a:t>23</a:t>
            </a:fld>
            <a:endParaRPr lang="zh-CN" altLang="en-US"/>
          </a:p>
        </p:txBody>
      </p:sp>
    </p:spTree>
    <p:extLst>
      <p:ext uri="{BB962C8B-B14F-4D97-AF65-F5344CB8AC3E}">
        <p14:creationId xmlns:p14="http://schemas.microsoft.com/office/powerpoint/2010/main" val="3422824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6D5E331-3811-4993-BAA3-C4421D73AF36}" type="slidenum">
              <a:rPr lang="zh-CN" altLang="en-US" smtClean="0"/>
              <a:t>24</a:t>
            </a:fld>
            <a:endParaRPr lang="zh-CN" altLang="en-US"/>
          </a:p>
        </p:txBody>
      </p:sp>
    </p:spTree>
    <p:extLst>
      <p:ext uri="{BB962C8B-B14F-4D97-AF65-F5344CB8AC3E}">
        <p14:creationId xmlns:p14="http://schemas.microsoft.com/office/powerpoint/2010/main" val="30991046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6D5E331-3811-4993-BAA3-C4421D73AF36}" type="slidenum">
              <a:rPr lang="zh-CN" altLang="en-US" smtClean="0"/>
              <a:t>25</a:t>
            </a:fld>
            <a:endParaRPr lang="zh-CN" altLang="en-US"/>
          </a:p>
        </p:txBody>
      </p:sp>
    </p:spTree>
    <p:extLst>
      <p:ext uri="{BB962C8B-B14F-4D97-AF65-F5344CB8AC3E}">
        <p14:creationId xmlns:p14="http://schemas.microsoft.com/office/powerpoint/2010/main" val="34305370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26</a:t>
            </a:fld>
            <a:endParaRPr lang="zh-CN" altLang="en-US" dirty="0"/>
          </a:p>
        </p:txBody>
      </p:sp>
    </p:spTree>
    <p:extLst>
      <p:ext uri="{BB962C8B-B14F-4D97-AF65-F5344CB8AC3E}">
        <p14:creationId xmlns:p14="http://schemas.microsoft.com/office/powerpoint/2010/main" val="15313596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27</a:t>
            </a:fld>
            <a:endParaRPr lang="zh-CN" altLang="en-US" dirty="0"/>
          </a:p>
        </p:txBody>
      </p:sp>
    </p:spTree>
    <p:extLst>
      <p:ext uri="{BB962C8B-B14F-4D97-AF65-F5344CB8AC3E}">
        <p14:creationId xmlns:p14="http://schemas.microsoft.com/office/powerpoint/2010/main" val="2483916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8A036312-6A05-4643-B813-780AEBCA544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34648161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7585951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1621972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3214652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4</a:t>
            </a:fld>
            <a:endParaRPr lang="zh-CN" altLang="en-US" dirty="0"/>
          </a:p>
        </p:txBody>
      </p:sp>
    </p:spTree>
    <p:extLst>
      <p:ext uri="{BB962C8B-B14F-4D97-AF65-F5344CB8AC3E}">
        <p14:creationId xmlns:p14="http://schemas.microsoft.com/office/powerpoint/2010/main" val="291496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5</a:t>
            </a:fld>
            <a:endParaRPr lang="zh-CN" altLang="en-US" dirty="0"/>
          </a:p>
        </p:txBody>
      </p:sp>
    </p:spTree>
    <p:extLst>
      <p:ext uri="{BB962C8B-B14F-4D97-AF65-F5344CB8AC3E}">
        <p14:creationId xmlns:p14="http://schemas.microsoft.com/office/powerpoint/2010/main" val="1555407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6</a:t>
            </a:fld>
            <a:endParaRPr lang="zh-CN" altLang="en-US" dirty="0"/>
          </a:p>
        </p:txBody>
      </p:sp>
    </p:spTree>
    <p:extLst>
      <p:ext uri="{BB962C8B-B14F-4D97-AF65-F5344CB8AC3E}">
        <p14:creationId xmlns:p14="http://schemas.microsoft.com/office/powerpoint/2010/main" val="1000844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7</a:t>
            </a:fld>
            <a:endParaRPr lang="zh-CN" altLang="en-US" dirty="0"/>
          </a:p>
        </p:txBody>
      </p:sp>
    </p:spTree>
    <p:extLst>
      <p:ext uri="{BB962C8B-B14F-4D97-AF65-F5344CB8AC3E}">
        <p14:creationId xmlns:p14="http://schemas.microsoft.com/office/powerpoint/2010/main" val="766219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8</a:t>
            </a:fld>
            <a:endParaRPr lang="zh-CN" altLang="en-US" dirty="0"/>
          </a:p>
        </p:txBody>
      </p:sp>
    </p:spTree>
    <p:extLst>
      <p:ext uri="{BB962C8B-B14F-4D97-AF65-F5344CB8AC3E}">
        <p14:creationId xmlns:p14="http://schemas.microsoft.com/office/powerpoint/2010/main" val="7534575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9</a:t>
            </a:fld>
            <a:endParaRPr lang="zh-CN" altLang="en-US" dirty="0"/>
          </a:p>
        </p:txBody>
      </p:sp>
    </p:spTree>
    <p:extLst>
      <p:ext uri="{BB962C8B-B14F-4D97-AF65-F5344CB8AC3E}">
        <p14:creationId xmlns:p14="http://schemas.microsoft.com/office/powerpoint/2010/main" val="22698086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椭圆 4"/>
          <p:cNvSpPr/>
          <p:nvPr userDrawn="1"/>
        </p:nvSpPr>
        <p:spPr>
          <a:xfrm>
            <a:off x="348792" y="509047"/>
            <a:ext cx="650449" cy="64102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a:off x="-341909" y="2184359"/>
            <a:ext cx="650449" cy="64102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userDrawn="1"/>
        </p:nvSpPr>
        <p:spPr>
          <a:xfrm rot="17959446">
            <a:off x="23567" y="5770775"/>
            <a:ext cx="650449" cy="64102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userDrawn="1"/>
        </p:nvSpPr>
        <p:spPr>
          <a:xfrm rot="17959446">
            <a:off x="372359" y="6091286"/>
            <a:ext cx="650449" cy="64102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80774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竖排标题与文本">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EEFBF5D-C2EF-4284-82E2-641BE2BA6122}"/>
              </a:ext>
            </a:extLst>
          </p:cNvPr>
          <p:cNvSpPr/>
          <p:nvPr userDrawn="1"/>
        </p:nvSpPr>
        <p:spPr>
          <a:xfrm>
            <a:off x="3231930" y="201693"/>
            <a:ext cx="8958735" cy="566296"/>
          </a:xfrm>
          <a:prstGeom prst="rect">
            <a:avLst/>
          </a:prstGeom>
          <a:solidFill>
            <a:srgbClr val="C81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43" fontAlgn="base">
              <a:spcBef>
                <a:spcPct val="0"/>
              </a:spcBef>
              <a:spcAft>
                <a:spcPct val="0"/>
              </a:spcAft>
            </a:pPr>
            <a:endParaRPr lang="zh-CN" altLang="en-US" sz="1898" dirty="0">
              <a:solidFill>
                <a:prstClr val="whit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矩形 7">
            <a:extLst>
              <a:ext uri="{FF2B5EF4-FFF2-40B4-BE49-F238E27FC236}">
                <a16:creationId xmlns:a16="http://schemas.microsoft.com/office/drawing/2014/main" id="{A35FAB91-3534-4106-8453-292A6B675D3F}"/>
              </a:ext>
            </a:extLst>
          </p:cNvPr>
          <p:cNvSpPr/>
          <p:nvPr userDrawn="1"/>
        </p:nvSpPr>
        <p:spPr>
          <a:xfrm>
            <a:off x="1340" y="201693"/>
            <a:ext cx="240922" cy="566296"/>
          </a:xfrm>
          <a:prstGeom prst="rect">
            <a:avLst/>
          </a:prstGeom>
          <a:solidFill>
            <a:srgbClr val="C81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43" fontAlgn="base">
              <a:spcBef>
                <a:spcPct val="0"/>
              </a:spcBef>
              <a:spcAft>
                <a:spcPct val="0"/>
              </a:spcAft>
            </a:pPr>
            <a:endParaRPr lang="zh-CN" altLang="en-US" sz="1898" dirty="0">
              <a:solidFill>
                <a:prstClr val="whit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9" name="矩形 8">
            <a:extLst>
              <a:ext uri="{FF2B5EF4-FFF2-40B4-BE49-F238E27FC236}">
                <a16:creationId xmlns:a16="http://schemas.microsoft.com/office/drawing/2014/main" id="{9FB0B724-46A6-43A2-9FE6-FC41DA5DFC33}"/>
              </a:ext>
            </a:extLst>
          </p:cNvPr>
          <p:cNvSpPr/>
          <p:nvPr userDrawn="1"/>
        </p:nvSpPr>
        <p:spPr>
          <a:xfrm>
            <a:off x="273997" y="201693"/>
            <a:ext cx="64153" cy="566296"/>
          </a:xfrm>
          <a:prstGeom prst="rect">
            <a:avLst/>
          </a:prstGeom>
          <a:solidFill>
            <a:srgbClr val="C81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43" fontAlgn="base">
              <a:spcBef>
                <a:spcPct val="0"/>
              </a:spcBef>
              <a:spcAft>
                <a:spcPct val="0"/>
              </a:spcAft>
            </a:pPr>
            <a:endParaRPr lang="zh-CN" altLang="en-US" sz="1898" dirty="0">
              <a:solidFill>
                <a:prstClr val="white">
                  <a:lumMod val="65000"/>
                </a:prst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 name="矩形 9">
            <a:extLst>
              <a:ext uri="{FF2B5EF4-FFF2-40B4-BE49-F238E27FC236}">
                <a16:creationId xmlns:a16="http://schemas.microsoft.com/office/drawing/2014/main" id="{F0846775-042F-4895-BC6E-BCDA79B8BB52}"/>
              </a:ext>
            </a:extLst>
          </p:cNvPr>
          <p:cNvSpPr/>
          <p:nvPr userDrawn="1"/>
        </p:nvSpPr>
        <p:spPr>
          <a:xfrm>
            <a:off x="1341" y="6635309"/>
            <a:ext cx="12189324" cy="85611"/>
          </a:xfrm>
          <a:prstGeom prst="rect">
            <a:avLst/>
          </a:prstGeom>
          <a:solidFill>
            <a:srgbClr val="C81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43" fontAlgn="base">
              <a:spcBef>
                <a:spcPct val="0"/>
              </a:spcBef>
              <a:spcAft>
                <a:spcPct val="0"/>
              </a:spcAft>
            </a:pPr>
            <a:endParaRPr lang="zh-CN" altLang="en-US" sz="1898" dirty="0">
              <a:solidFill>
                <a:prstClr val="whit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 name="文本框 1">
            <a:extLst>
              <a:ext uri="{FF2B5EF4-FFF2-40B4-BE49-F238E27FC236}">
                <a16:creationId xmlns:a16="http://schemas.microsoft.com/office/drawing/2014/main" id="{4DBE8C0F-AD2C-4DEA-A9ED-8C80BD4E4CF3}"/>
              </a:ext>
            </a:extLst>
          </p:cNvPr>
          <p:cNvSpPr txBox="1"/>
          <p:nvPr userDrawn="1"/>
        </p:nvSpPr>
        <p:spPr>
          <a:xfrm>
            <a:off x="0" y="6300000"/>
            <a:ext cx="805698" cy="369332"/>
          </a:xfrm>
          <a:prstGeom prst="rect">
            <a:avLst/>
          </a:prstGeom>
          <a:noFill/>
        </p:spPr>
        <p:txBody>
          <a:bodyPr wrap="square" rtlCol="0">
            <a:spAutoFit/>
          </a:bodyPr>
          <a:lstStyle/>
          <a:p>
            <a:fld id="{D93BD7A0-17CC-45A2-A757-4FA7EE8F8598}" type="slidenum">
              <a:rPr lang="zh-CN" altLang="en-US" smtClean="0"/>
              <a:t>‹#›</a:t>
            </a:fld>
            <a:r>
              <a:rPr lang="en-US" altLang="zh-CN" dirty="0"/>
              <a:t>/42</a:t>
            </a:r>
            <a:endParaRPr lang="zh-CN" altLang="en-US" dirty="0"/>
          </a:p>
        </p:txBody>
      </p:sp>
    </p:spTree>
    <p:extLst>
      <p:ext uri="{BB962C8B-B14F-4D97-AF65-F5344CB8AC3E}">
        <p14:creationId xmlns:p14="http://schemas.microsoft.com/office/powerpoint/2010/main" val="489502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75921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B32875D-AA7C-4C9C-A7E7-0849652374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0780DBB-A27D-4A9B-845F-33054D25B1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FF90EAE-4AB9-45C2-9FB5-A64F15A76F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23D75F09-D145-434E-B299-C4A92CBDE9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6A965F6-280A-4657-8CD8-A235CD8C65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B4EEBD-51CA-4A69-9E63-2600BEB95754}" type="slidenum">
              <a:rPr lang="zh-CN" altLang="en-US" smtClean="0"/>
              <a:t>‹#›</a:t>
            </a:fld>
            <a:endParaRPr lang="zh-CN" altLang="en-US"/>
          </a:p>
        </p:txBody>
      </p:sp>
    </p:spTree>
    <p:extLst>
      <p:ext uri="{BB962C8B-B14F-4D97-AF65-F5344CB8AC3E}">
        <p14:creationId xmlns:p14="http://schemas.microsoft.com/office/powerpoint/2010/main" val="1244177305"/>
      </p:ext>
    </p:extLst>
  </p:cSld>
  <p:clrMap bg1="lt1" tx1="dk1" bg2="lt2" tx2="dk2" accent1="accent1" accent2="accent2" accent3="accent3" accent4="accent4" accent5="accent5" accent6="accent6" hlink="hlink" folHlink="folHlink"/>
  <p:sldLayoutIdLst>
    <p:sldLayoutId id="2147483660" r:id="rId1"/>
    <p:sldLayoutId id="2147483678" r:id="rId2"/>
    <p:sldLayoutId id="2147483679"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4.xml"/><Relationship Id="rId7" Type="http://schemas.openxmlformats.org/officeDocument/2006/relationships/notesSlide" Target="../notesSlides/notesSlide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1.xml"/><Relationship Id="rId5" Type="http://schemas.openxmlformats.org/officeDocument/2006/relationships/tags" Target="../tags/tag6.xml"/><Relationship Id="rId4" Type="http://schemas.openxmlformats.org/officeDocument/2006/relationships/tags" Target="../tags/tag5.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10.png"/><Relationship Id="rId7" Type="http://schemas.openxmlformats.org/officeDocument/2006/relationships/image" Target="../media/image80.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5.png"/><Relationship Id="rId4" Type="http://schemas.openxmlformats.org/officeDocument/2006/relationships/image" Target="../media/image510.pn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160.png"/><Relationship Id="rId7" Type="http://schemas.openxmlformats.org/officeDocument/2006/relationships/image" Target="../media/image200.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180.png"/><Relationship Id="rId4" Type="http://schemas.openxmlformats.org/officeDocument/2006/relationships/image" Target="../media/image170.png"/><Relationship Id="rId9" Type="http://schemas.openxmlformats.org/officeDocument/2006/relationships/image" Target="../media/image220.png"/></Relationships>
</file>

<file path=ppt/slides/_rels/slide2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png"/><Relationship Id="rId7"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25.xml.rels><?xml version="1.0" encoding="UTF-8" standalone="yes"?>
<Relationships xmlns="http://schemas.openxmlformats.org/package/2006/relationships"><Relationship Id="rId8" Type="http://schemas.openxmlformats.org/officeDocument/2006/relationships/image" Target="../media/image350.png"/><Relationship Id="rId13" Type="http://schemas.openxmlformats.org/officeDocument/2006/relationships/image" Target="../media/image40.png"/><Relationship Id="rId3" Type="http://schemas.openxmlformats.org/officeDocument/2006/relationships/image" Target="../media/image2.png"/><Relationship Id="rId7" Type="http://schemas.openxmlformats.org/officeDocument/2006/relationships/image" Target="../media/image340.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notesSlide" Target="../notesSlides/notesSlide17.xml"/><Relationship Id="rId16"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330.png"/><Relationship Id="rId11" Type="http://schemas.openxmlformats.org/officeDocument/2006/relationships/image" Target="../media/image23.emf"/><Relationship Id="rId5" Type="http://schemas.openxmlformats.org/officeDocument/2006/relationships/image" Target="../media/image320.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1.png"/><Relationship Id="rId9" Type="http://schemas.openxmlformats.org/officeDocument/2006/relationships/image" Target="../media/image360.png"/><Relationship Id="rId14" Type="http://schemas.openxmlformats.org/officeDocument/2006/relationships/image" Target="../media/image41.png"/></Relationships>
</file>

<file path=ppt/slides/_rels/slide2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2.png"/><Relationship Id="rId7"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38.png"/><Relationship Id="rId9" Type="http://schemas.openxmlformats.org/officeDocument/2006/relationships/image" Target="../media/image49.png"/></Relationships>
</file>

<file path=ppt/slides/_rels/slide2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png"/><Relationship Id="rId7"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slideLayout" Target="../slideLayouts/slideLayout1.xml"/><Relationship Id="rId4" Type="http://schemas.openxmlformats.org/officeDocument/2006/relationships/tags" Target="../tags/tag10.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15.png"/><Relationship Id="rId9" Type="http://schemas.openxmlformats.org/officeDocument/2006/relationships/image" Target="../media/image9.png"/><Relationship Id="rId1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16.png"/><Relationship Id="rId9" Type="http://schemas.openxmlformats.org/officeDocument/2006/relationships/image" Target="../media/image9.png"/><Relationship Id="rId1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24"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EC714C0D-2C29-46A2-A557-81E496738A85}"/>
              </a:ext>
            </a:extLst>
          </p:cNvPr>
          <p:cNvSpPr txBox="1"/>
          <p:nvPr>
            <p:custDataLst>
              <p:tags r:id="rId1"/>
            </p:custDataLst>
          </p:nvPr>
        </p:nvSpPr>
        <p:spPr>
          <a:xfrm>
            <a:off x="1577402" y="2606313"/>
            <a:ext cx="9263269" cy="1569660"/>
          </a:xfrm>
          <a:prstGeom prst="rect">
            <a:avLst/>
          </a:prstGeom>
          <a:noFill/>
        </p:spPr>
        <p:txBody>
          <a:bodyPr vert="horz" wrap="square" rtlCol="0">
            <a:spAutoFit/>
          </a:bodyPr>
          <a:lstStyle>
            <a:defPPr>
              <a:defRPr lang="zh-CN"/>
            </a:defPPr>
            <a:lvl1pPr algn="ctr">
              <a:defRPr sz="8000">
                <a:solidFill>
                  <a:schemeClr val="bg1"/>
                </a:solidFill>
                <a:latin typeface="字魂35号-经典雅黑" panose="02000000000000000000" pitchFamily="2" charset="-122"/>
                <a:ea typeface="字魂35号-经典雅黑" panose="02000000000000000000" pitchFamily="2" charset="-122"/>
              </a:defRPr>
            </a:lvl1pPr>
          </a:lstStyle>
          <a:p>
            <a:r>
              <a:rPr lang="en-US" altLang="zh-CN" sz="4800" dirty="0"/>
              <a:t>Course21</a:t>
            </a:r>
            <a:r>
              <a:rPr lang="zh-CN" altLang="en-US" sz="4800" dirty="0"/>
              <a:t>：期权、证券投资基金及其评估</a:t>
            </a:r>
          </a:p>
        </p:txBody>
      </p:sp>
      <p:sp>
        <p:nvSpPr>
          <p:cNvPr id="3" name="PA_文本框 27"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632E8646-0086-47C9-986A-3F1B42B84C35}"/>
              </a:ext>
            </a:extLst>
          </p:cNvPr>
          <p:cNvSpPr txBox="1"/>
          <p:nvPr>
            <p:custDataLst>
              <p:tags r:id="rId2"/>
            </p:custDataLst>
          </p:nvPr>
        </p:nvSpPr>
        <p:spPr>
          <a:xfrm>
            <a:off x="4478580" y="4563261"/>
            <a:ext cx="3042308" cy="369332"/>
          </a:xfrm>
          <a:prstGeom prst="rect">
            <a:avLst/>
          </a:prstGeom>
          <a:noFill/>
        </p:spPr>
        <p:txBody>
          <a:bodyPr vert="horz" wrap="square" rtlCol="0">
            <a:spAutoFit/>
          </a:bodyPr>
          <a:lstStyle/>
          <a:p>
            <a:pPr algn="dist"/>
            <a:r>
              <a:rPr lang="zh-CN" altLang="en-US" dirty="0">
                <a:solidFill>
                  <a:schemeClr val="bg1"/>
                </a:solidFill>
                <a:latin typeface="字魂35号-经典雅黑" panose="02000000000000000000" pitchFamily="2" charset="-122"/>
                <a:ea typeface="字魂35号-经典雅黑" panose="02000000000000000000" pitchFamily="2" charset="-122"/>
              </a:rPr>
              <a:t>上海财经大学</a:t>
            </a:r>
          </a:p>
        </p:txBody>
      </p:sp>
      <p:sp>
        <p:nvSpPr>
          <p:cNvPr id="5" name="PA_文本框 29"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E9A6C29D-06CC-4903-8ED1-E768C3E43D6C}"/>
              </a:ext>
            </a:extLst>
          </p:cNvPr>
          <p:cNvSpPr txBox="1"/>
          <p:nvPr>
            <p:custDataLst>
              <p:tags r:id="rId3"/>
            </p:custDataLst>
          </p:nvPr>
        </p:nvSpPr>
        <p:spPr>
          <a:xfrm>
            <a:off x="5282641" y="5538207"/>
            <a:ext cx="1626718" cy="369332"/>
          </a:xfrm>
          <a:prstGeom prst="rect">
            <a:avLst/>
          </a:prstGeom>
          <a:noFill/>
        </p:spPr>
        <p:txBody>
          <a:bodyPr vert="horz" wrap="square" rtlCol="0">
            <a:spAutoFit/>
          </a:bodyPr>
          <a:lstStyle/>
          <a:p>
            <a:r>
              <a:rPr lang="zh-CN" altLang="en-US" dirty="0">
                <a:solidFill>
                  <a:schemeClr val="bg1"/>
                </a:solidFill>
                <a:latin typeface="字魂35号-经典雅黑" panose="02000000000000000000" pitchFamily="2" charset="-122"/>
                <a:ea typeface="字魂35号-经典雅黑" panose="02000000000000000000" pitchFamily="2" charset="-122"/>
              </a:rPr>
              <a:t>授课人 ：</a:t>
            </a:r>
            <a:r>
              <a:rPr lang="en-US" altLang="zh-CN" dirty="0">
                <a:solidFill>
                  <a:schemeClr val="bg1"/>
                </a:solidFill>
                <a:latin typeface="字魂35号-经典雅黑" panose="02000000000000000000" pitchFamily="2" charset="-122"/>
                <a:ea typeface="字魂35号-经典雅黑" panose="02000000000000000000" pitchFamily="2" charset="-122"/>
              </a:rPr>
              <a:t>Z</a:t>
            </a:r>
            <a:r>
              <a:rPr lang="zh-CN" altLang="en-US" dirty="0">
                <a:solidFill>
                  <a:schemeClr val="bg1"/>
                </a:solidFill>
                <a:latin typeface="字魂35号-经典雅黑" panose="02000000000000000000" pitchFamily="2" charset="-122"/>
                <a:ea typeface="字魂35号-经典雅黑" panose="02000000000000000000" pitchFamily="2" charset="-122"/>
              </a:rPr>
              <a:t>哥</a:t>
            </a:r>
            <a:endParaRPr lang="en-US" altLang="zh-CN" dirty="0">
              <a:solidFill>
                <a:schemeClr val="bg1"/>
              </a:solidFill>
              <a:latin typeface="字魂35号-经典雅黑" panose="02000000000000000000" pitchFamily="2" charset="-122"/>
              <a:ea typeface="字魂35号-经典雅黑" panose="02000000000000000000" pitchFamily="2" charset="-122"/>
            </a:endParaRPr>
          </a:p>
        </p:txBody>
      </p:sp>
      <p:sp>
        <p:nvSpPr>
          <p:cNvPr id="6" name="PA_任意多边形 30"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B55E0BB2-BD44-4997-B24B-E03827B90675}"/>
              </a:ext>
            </a:extLst>
          </p:cNvPr>
          <p:cNvSpPr/>
          <p:nvPr>
            <p:custDataLst>
              <p:tags r:id="rId4"/>
            </p:custDataLst>
          </p:nvPr>
        </p:nvSpPr>
        <p:spPr>
          <a:xfrm>
            <a:off x="3258757" y="4751582"/>
            <a:ext cx="1129553" cy="0"/>
          </a:xfrm>
          <a:custGeom>
            <a:avLst/>
            <a:gdLst>
              <a:gd name="connsiteX0" fmla="*/ 1129553 w 1129553"/>
              <a:gd name="connsiteY0" fmla="*/ 0 h 0"/>
              <a:gd name="connsiteX1" fmla="*/ 0 w 1129553"/>
              <a:gd name="connsiteY1" fmla="*/ 0 h 0"/>
            </a:gdLst>
            <a:ahLst/>
            <a:cxnLst>
              <a:cxn ang="0">
                <a:pos x="connsiteX0" y="connsiteY0"/>
              </a:cxn>
              <a:cxn ang="0">
                <a:pos x="connsiteX1" y="connsiteY1"/>
              </a:cxn>
            </a:cxnLst>
            <a:rect l="l" t="t" r="r" b="b"/>
            <a:pathLst>
              <a:path w="1129553">
                <a:moveTo>
                  <a:pt x="1129553" y="0"/>
                </a:move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35号-经典雅黑" panose="02000000000000000000" pitchFamily="2" charset="-122"/>
              <a:ea typeface="字魂35号-经典雅黑" panose="02000000000000000000" pitchFamily="2" charset="-122"/>
            </a:endParaRPr>
          </a:p>
        </p:txBody>
      </p:sp>
      <p:sp>
        <p:nvSpPr>
          <p:cNvPr id="7" name="PA_任意多边形 31"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298F288F-D806-40A0-9306-CE46194E4514}"/>
              </a:ext>
            </a:extLst>
          </p:cNvPr>
          <p:cNvSpPr/>
          <p:nvPr>
            <p:custDataLst>
              <p:tags r:id="rId5"/>
            </p:custDataLst>
          </p:nvPr>
        </p:nvSpPr>
        <p:spPr>
          <a:xfrm>
            <a:off x="7566585" y="4751582"/>
            <a:ext cx="1129553" cy="0"/>
          </a:xfrm>
          <a:custGeom>
            <a:avLst/>
            <a:gdLst>
              <a:gd name="connsiteX0" fmla="*/ 1129553 w 1129553"/>
              <a:gd name="connsiteY0" fmla="*/ 0 h 0"/>
              <a:gd name="connsiteX1" fmla="*/ 0 w 1129553"/>
              <a:gd name="connsiteY1" fmla="*/ 0 h 0"/>
            </a:gdLst>
            <a:ahLst/>
            <a:cxnLst>
              <a:cxn ang="0">
                <a:pos x="connsiteX0" y="connsiteY0"/>
              </a:cxn>
              <a:cxn ang="0">
                <a:pos x="connsiteX1" y="connsiteY1"/>
              </a:cxn>
            </a:cxnLst>
            <a:rect l="l" t="t" r="r" b="b"/>
            <a:pathLst>
              <a:path w="1129553">
                <a:moveTo>
                  <a:pt x="1129553" y="0"/>
                </a:move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35号-经典雅黑" panose="02000000000000000000" pitchFamily="2" charset="-122"/>
              <a:ea typeface="字魂35号-经典雅黑" panose="02000000000000000000" pitchFamily="2" charset="-122"/>
            </a:endParaRPr>
          </a:p>
        </p:txBody>
      </p:sp>
      <p:pic>
        <p:nvPicPr>
          <p:cNvPr id="9" name="图片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7856" y="729608"/>
            <a:ext cx="4752930" cy="2160423"/>
          </a:xfrm>
          <a:prstGeom prst="rect">
            <a:avLst/>
          </a:prstGeom>
        </p:spPr>
      </p:pic>
    </p:spTree>
    <p:extLst>
      <p:ext uri="{BB962C8B-B14F-4D97-AF65-F5344CB8AC3E}">
        <p14:creationId xmlns:p14="http://schemas.microsoft.com/office/powerpoint/2010/main" val="2390940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EDECF518-59A7-4799-AE28-04355D30B0F1}"/>
              </a:ext>
            </a:extLst>
          </p:cNvPr>
          <p:cNvSpPr txBox="1"/>
          <p:nvPr/>
        </p:nvSpPr>
        <p:spPr>
          <a:xfrm>
            <a:off x="794379"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预习内容检测</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3" name="文本框 2">
            <a:extLst>
              <a:ext uri="{FF2B5EF4-FFF2-40B4-BE49-F238E27FC236}">
                <a16:creationId xmlns:a16="http://schemas.microsoft.com/office/drawing/2014/main" id="{5BBDDDA9-E955-369F-F17D-01F4117A5D70}"/>
              </a:ext>
            </a:extLst>
          </p:cNvPr>
          <p:cNvSpPr txBox="1"/>
          <p:nvPr/>
        </p:nvSpPr>
        <p:spPr>
          <a:xfrm>
            <a:off x="896469" y="1425388"/>
            <a:ext cx="10820401" cy="2462213"/>
          </a:xfrm>
          <a:prstGeom prst="rect">
            <a:avLst/>
          </a:prstGeom>
          <a:noFill/>
        </p:spPr>
        <p:txBody>
          <a:bodyPr wrap="square" rtlCol="0">
            <a:spAutoFit/>
          </a:bodyPr>
          <a:lstStyle/>
          <a:p>
            <a:pPr algn="l"/>
            <a:r>
              <a:rPr lang="zh-CN" altLang="en-US" sz="2800" dirty="0"/>
              <a:t>例题：</a:t>
            </a:r>
            <a:r>
              <a:rPr lang="en-US" altLang="zh-CN" sz="2800" dirty="0"/>
              <a:t>2014</a:t>
            </a:r>
            <a:r>
              <a:rPr lang="zh-CN" altLang="en-US" sz="2800" dirty="0"/>
              <a:t>年上财真题</a:t>
            </a:r>
            <a:endParaRPr lang="en-US" altLang="zh-CN" sz="2800" dirty="0"/>
          </a:p>
          <a:p>
            <a:pPr algn="l"/>
            <a:endParaRPr lang="en-US" altLang="zh-CN" sz="1400" dirty="0"/>
          </a:p>
          <a:p>
            <a:r>
              <a:rPr lang="zh-CN" altLang="en-US" sz="2800" dirty="0"/>
              <a:t>股票现价</a:t>
            </a:r>
            <a:r>
              <a:rPr lang="en-US" altLang="zh-CN" sz="2800" dirty="0"/>
              <a:t>62.5</a:t>
            </a:r>
            <a:r>
              <a:rPr lang="zh-CN" altLang="en-US" sz="2800" dirty="0"/>
              <a:t>元，投资者买入</a:t>
            </a:r>
            <a:r>
              <a:rPr lang="en-US" altLang="zh-CN" sz="2800" dirty="0"/>
              <a:t>100</a:t>
            </a:r>
            <a:r>
              <a:rPr lang="zh-CN" altLang="en-US" sz="2800" dirty="0"/>
              <a:t>份</a:t>
            </a:r>
            <a:r>
              <a:rPr lang="en-US" altLang="zh-CN" sz="2800" dirty="0"/>
              <a:t>6</a:t>
            </a:r>
            <a:r>
              <a:rPr lang="zh-CN" altLang="en-US" sz="2800" dirty="0"/>
              <a:t>个月期的看涨期权，期权费用为</a:t>
            </a:r>
            <a:r>
              <a:rPr lang="en-US" altLang="zh-CN" sz="2800" dirty="0"/>
              <a:t>200 </a:t>
            </a:r>
            <a:r>
              <a:rPr lang="zh-CN" altLang="en-US" sz="2800" dirty="0"/>
              <a:t>元，执行价格为</a:t>
            </a:r>
            <a:r>
              <a:rPr lang="en-US" altLang="zh-CN" sz="2800" dirty="0"/>
              <a:t>65</a:t>
            </a:r>
            <a:r>
              <a:rPr lang="zh-CN" altLang="en-US" sz="2800" dirty="0"/>
              <a:t>元，</a:t>
            </a:r>
            <a:r>
              <a:rPr lang="en-US" altLang="zh-CN" sz="2800" dirty="0"/>
              <a:t>6</a:t>
            </a:r>
            <a:r>
              <a:rPr lang="zh-CN" altLang="en-US" sz="2800" dirty="0"/>
              <a:t>个月之后股票价格为</a:t>
            </a:r>
            <a:r>
              <a:rPr lang="en-US" altLang="zh-CN" sz="2800" dirty="0"/>
              <a:t>75</a:t>
            </a:r>
            <a:r>
              <a:rPr lang="zh-CN" altLang="en-US" sz="2800" dirty="0"/>
              <a:t>元，则投资者的收益为（ ）元。</a:t>
            </a:r>
            <a:endParaRPr lang="en-US" altLang="zh-CN" sz="2800" dirty="0"/>
          </a:p>
          <a:p>
            <a:r>
              <a:rPr lang="en-US" altLang="zh-CN" sz="2800" dirty="0"/>
              <a:t>A.1000            B.850            C.800            D.625</a:t>
            </a:r>
            <a:endParaRPr lang="zh-CN" altLang="en-US" sz="2800"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7720EEB5-A103-674D-C211-E6A460CE5D9E}"/>
                  </a:ext>
                </a:extLst>
              </p:cNvPr>
              <p:cNvSpPr txBox="1"/>
              <p:nvPr/>
            </p:nvSpPr>
            <p:spPr>
              <a:xfrm>
                <a:off x="896470" y="4084671"/>
                <a:ext cx="10399060" cy="954107"/>
              </a:xfrm>
              <a:prstGeom prst="rect">
                <a:avLst/>
              </a:prstGeom>
              <a:noFill/>
            </p:spPr>
            <p:txBody>
              <a:bodyPr wrap="square" rtlCol="0">
                <a:spAutoFit/>
              </a:bodyPr>
              <a:lstStyle/>
              <a:p>
                <a:pPr algn="l"/>
                <a:r>
                  <a:rPr lang="zh-CN" altLang="en-US" sz="2800" dirty="0"/>
                  <a:t>答：</a:t>
                </a:r>
                <a:r>
                  <a:rPr lang="en-US" altLang="zh-CN" sz="2800" dirty="0">
                    <a:solidFill>
                      <a:srgbClr val="FF0000"/>
                    </a:solidFill>
                  </a:rPr>
                  <a:t>C</a:t>
                </a:r>
              </a:p>
              <a:p>
                <a:pPr algn="l"/>
                <a14:m>
                  <m:oMath xmlns:m="http://schemas.openxmlformats.org/officeDocument/2006/math">
                    <m:d>
                      <m:dPr>
                        <m:ctrlPr>
                          <a:rPr lang="en-US" altLang="zh-CN" sz="2800" i="1" dirty="0" smtClean="0">
                            <a:latin typeface="Cambria Math" panose="02040503050406030204" pitchFamily="18" charset="0"/>
                          </a:rPr>
                        </m:ctrlPr>
                      </m:dPr>
                      <m:e>
                        <m:r>
                          <a:rPr lang="en-US" altLang="zh-CN" sz="2800" i="1" dirty="0" smtClean="0">
                            <a:latin typeface="Cambria Math" panose="02040503050406030204" pitchFamily="18" charset="0"/>
                          </a:rPr>
                          <m:t>75−65</m:t>
                        </m:r>
                      </m:e>
                    </m:d>
                    <m:r>
                      <a:rPr lang="en-US" altLang="zh-CN" sz="2800" b="0" i="1" dirty="0" smtClean="0">
                        <a:latin typeface="Cambria Math" panose="02040503050406030204" pitchFamily="18" charset="0"/>
                        <a:ea typeface="Cambria Math" panose="02040503050406030204" pitchFamily="18" charset="0"/>
                      </a:rPr>
                      <m:t>×100−200=800</m:t>
                    </m:r>
                  </m:oMath>
                </a14:m>
                <a:r>
                  <a:rPr lang="zh-CN" altLang="en-US" sz="2800" dirty="0"/>
                  <a:t>元</a:t>
                </a:r>
                <a:endParaRPr lang="en-US" altLang="zh-CN" sz="2800" dirty="0"/>
              </a:p>
            </p:txBody>
          </p:sp>
        </mc:Choice>
        <mc:Fallback xmlns="">
          <p:sp>
            <p:nvSpPr>
              <p:cNvPr id="4" name="文本框 3">
                <a:extLst>
                  <a:ext uri="{FF2B5EF4-FFF2-40B4-BE49-F238E27FC236}">
                    <a16:creationId xmlns:a16="http://schemas.microsoft.com/office/drawing/2014/main" id="{7720EEB5-A103-674D-C211-E6A460CE5D9E}"/>
                  </a:ext>
                </a:extLst>
              </p:cNvPr>
              <p:cNvSpPr txBox="1">
                <a:spLocks noRot="1" noChangeAspect="1" noMove="1" noResize="1" noEditPoints="1" noAdjustHandles="1" noChangeArrowheads="1" noChangeShapeType="1" noTextEdit="1"/>
              </p:cNvSpPr>
              <p:nvPr/>
            </p:nvSpPr>
            <p:spPr>
              <a:xfrm>
                <a:off x="896470" y="4084671"/>
                <a:ext cx="10399060" cy="954107"/>
              </a:xfrm>
              <a:prstGeom prst="rect">
                <a:avLst/>
              </a:prstGeom>
              <a:blipFill>
                <a:blip r:embed="rId4"/>
                <a:stretch>
                  <a:fillRect l="-1172" t="-7006" b="-165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53291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EDECF518-59A7-4799-AE28-04355D30B0F1}"/>
              </a:ext>
            </a:extLst>
          </p:cNvPr>
          <p:cNvSpPr txBox="1"/>
          <p:nvPr/>
        </p:nvSpPr>
        <p:spPr>
          <a:xfrm>
            <a:off x="794379"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预习内容检测</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4" name="文本框 3">
            <a:extLst>
              <a:ext uri="{FF2B5EF4-FFF2-40B4-BE49-F238E27FC236}">
                <a16:creationId xmlns:a16="http://schemas.microsoft.com/office/drawing/2014/main" id="{BECC7781-D355-45CF-16B3-749E73D6E56B}"/>
              </a:ext>
            </a:extLst>
          </p:cNvPr>
          <p:cNvSpPr txBox="1"/>
          <p:nvPr/>
        </p:nvSpPr>
        <p:spPr>
          <a:xfrm>
            <a:off x="448235" y="1273912"/>
            <a:ext cx="11456894" cy="3323987"/>
          </a:xfrm>
          <a:prstGeom prst="rect">
            <a:avLst/>
          </a:prstGeom>
          <a:noFill/>
        </p:spPr>
        <p:txBody>
          <a:bodyPr wrap="square">
            <a:spAutoFit/>
          </a:bodyPr>
          <a:lstStyle/>
          <a:p>
            <a:r>
              <a:rPr lang="zh-CN" altLang="en-US" sz="2800" dirty="0"/>
              <a:t>例题：</a:t>
            </a:r>
            <a:r>
              <a:rPr lang="en-US" altLang="zh-CN" sz="2800" dirty="0"/>
              <a:t>2019</a:t>
            </a:r>
            <a:r>
              <a:rPr lang="zh-CN" altLang="en-US" sz="2800" dirty="0"/>
              <a:t>年上财真题</a:t>
            </a:r>
            <a:endParaRPr lang="en-US" altLang="zh-CN" sz="2800" dirty="0"/>
          </a:p>
          <a:p>
            <a:endParaRPr lang="en-US" altLang="zh-CN" sz="1400" dirty="0"/>
          </a:p>
          <a:p>
            <a:r>
              <a:rPr lang="zh-CN" altLang="en-US" sz="2800" dirty="0"/>
              <a:t>如果一家中国出口企业在未来的一年中，将有多笔连续的出口英镑收入，那么，为了规避外汇汇率贬值风险，最佳策略是（ ）。 </a:t>
            </a:r>
            <a:endParaRPr lang="en-US" altLang="zh-CN" sz="2800" dirty="0"/>
          </a:p>
          <a:p>
            <a:r>
              <a:rPr lang="en-US" altLang="zh-CN" sz="2800" dirty="0"/>
              <a:t>A.</a:t>
            </a:r>
            <a:r>
              <a:rPr lang="zh-CN" altLang="en-US" sz="2800" dirty="0"/>
              <a:t>多次买入英镑看跌期权 </a:t>
            </a:r>
            <a:endParaRPr lang="en-US" altLang="zh-CN" sz="2800" dirty="0"/>
          </a:p>
          <a:p>
            <a:r>
              <a:rPr lang="en-US" altLang="zh-CN" sz="2800" dirty="0"/>
              <a:t>B.</a:t>
            </a:r>
            <a:r>
              <a:rPr lang="zh-CN" altLang="en-US" sz="2800" dirty="0"/>
              <a:t>多次卖出英镑看涨期权 </a:t>
            </a:r>
            <a:endParaRPr lang="en-US" altLang="zh-CN" sz="2800" dirty="0"/>
          </a:p>
          <a:p>
            <a:r>
              <a:rPr lang="en-US" altLang="zh-CN" sz="2800" dirty="0"/>
              <a:t>C.</a:t>
            </a:r>
            <a:r>
              <a:rPr lang="zh-CN" altLang="en-US" sz="2800" dirty="0"/>
              <a:t>卖出一年期择期远期英镑锁定将来的人民币收入 </a:t>
            </a:r>
            <a:endParaRPr lang="en-US" altLang="zh-CN" sz="2800" dirty="0"/>
          </a:p>
          <a:p>
            <a:r>
              <a:rPr lang="en-US" altLang="zh-CN" sz="2800" dirty="0"/>
              <a:t>D.</a:t>
            </a:r>
            <a:r>
              <a:rPr lang="zh-CN" altLang="en-US" sz="2800" dirty="0"/>
              <a:t>多次卖出远期英镑锁定将来的人民币收入</a:t>
            </a:r>
          </a:p>
        </p:txBody>
      </p:sp>
      <p:sp>
        <p:nvSpPr>
          <p:cNvPr id="5" name="文本框 4">
            <a:extLst>
              <a:ext uri="{FF2B5EF4-FFF2-40B4-BE49-F238E27FC236}">
                <a16:creationId xmlns:a16="http://schemas.microsoft.com/office/drawing/2014/main" id="{D8E497E2-E807-EC24-EE4E-0275034E575A}"/>
              </a:ext>
            </a:extLst>
          </p:cNvPr>
          <p:cNvSpPr txBox="1"/>
          <p:nvPr/>
        </p:nvSpPr>
        <p:spPr>
          <a:xfrm>
            <a:off x="448235" y="4823950"/>
            <a:ext cx="10399060" cy="1384995"/>
          </a:xfrm>
          <a:prstGeom prst="rect">
            <a:avLst/>
          </a:prstGeom>
          <a:noFill/>
        </p:spPr>
        <p:txBody>
          <a:bodyPr wrap="square" rtlCol="0">
            <a:spAutoFit/>
          </a:bodyPr>
          <a:lstStyle/>
          <a:p>
            <a:pPr algn="l"/>
            <a:r>
              <a:rPr lang="zh-CN" altLang="en-US" sz="2800" dirty="0"/>
              <a:t>答：</a:t>
            </a:r>
            <a:r>
              <a:rPr lang="en-US" altLang="zh-CN" sz="2800" dirty="0">
                <a:solidFill>
                  <a:srgbClr val="FF0000"/>
                </a:solidFill>
              </a:rPr>
              <a:t>D</a:t>
            </a:r>
            <a:endParaRPr lang="en-US" altLang="zh-CN" sz="2800" dirty="0"/>
          </a:p>
          <a:p>
            <a:r>
              <a:rPr lang="zh-CN" altLang="en-US" sz="2800" dirty="0"/>
              <a:t>此题显然</a:t>
            </a:r>
            <a:r>
              <a:rPr lang="en-US" altLang="zh-CN" sz="2800" dirty="0"/>
              <a:t>B</a:t>
            </a:r>
            <a:r>
              <a:rPr lang="zh-CN" altLang="en-US" sz="2800" dirty="0"/>
              <a:t>、</a:t>
            </a:r>
            <a:r>
              <a:rPr lang="en-US" altLang="zh-CN" sz="2800" dirty="0"/>
              <a:t>C</a:t>
            </a:r>
            <a:r>
              <a:rPr lang="zh-CN" altLang="en-US" sz="2800" dirty="0"/>
              <a:t>选项不对（</a:t>
            </a:r>
            <a:r>
              <a:rPr lang="en-US" altLang="zh-CN" sz="2800" dirty="0"/>
              <a:t>C</a:t>
            </a:r>
            <a:r>
              <a:rPr lang="zh-CN" altLang="en-US" sz="2800" dirty="0"/>
              <a:t>择期只能规避其中一次收入的风险，</a:t>
            </a:r>
            <a:r>
              <a:rPr lang="en-US" altLang="zh-CN" sz="2800" dirty="0"/>
              <a:t>B</a:t>
            </a:r>
            <a:r>
              <a:rPr lang="zh-CN" altLang="en-US" sz="2800" dirty="0"/>
              <a:t>在英镑大幅下跌时不能规避风险），争议在</a:t>
            </a:r>
            <a:r>
              <a:rPr lang="en-US" altLang="zh-CN" sz="2800" dirty="0"/>
              <a:t>A</a:t>
            </a:r>
            <a:r>
              <a:rPr lang="zh-CN" altLang="en-US" sz="2800" dirty="0"/>
              <a:t>和</a:t>
            </a:r>
            <a:r>
              <a:rPr lang="en-US" altLang="zh-CN" sz="2800" dirty="0"/>
              <a:t>D</a:t>
            </a:r>
            <a:r>
              <a:rPr lang="zh-CN" altLang="en-US" sz="2800" dirty="0"/>
              <a:t>之间。</a:t>
            </a:r>
            <a:endParaRPr lang="en-US" altLang="zh-CN" sz="2800" dirty="0"/>
          </a:p>
        </p:txBody>
      </p:sp>
    </p:spTree>
    <p:extLst>
      <p:ext uri="{BB962C8B-B14F-4D97-AF65-F5344CB8AC3E}">
        <p14:creationId xmlns:p14="http://schemas.microsoft.com/office/powerpoint/2010/main" val="15460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EDECF518-59A7-4799-AE28-04355D30B0F1}"/>
              </a:ext>
            </a:extLst>
          </p:cNvPr>
          <p:cNvSpPr txBox="1"/>
          <p:nvPr/>
        </p:nvSpPr>
        <p:spPr>
          <a:xfrm>
            <a:off x="794379"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预习内容检测</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4" name="文本框 3">
            <a:extLst>
              <a:ext uri="{FF2B5EF4-FFF2-40B4-BE49-F238E27FC236}">
                <a16:creationId xmlns:a16="http://schemas.microsoft.com/office/drawing/2014/main" id="{C20FE42F-24F2-5BCB-6F23-EE5CA82A33A3}"/>
              </a:ext>
            </a:extLst>
          </p:cNvPr>
          <p:cNvSpPr txBox="1"/>
          <p:nvPr/>
        </p:nvSpPr>
        <p:spPr>
          <a:xfrm>
            <a:off x="510988" y="1290860"/>
            <a:ext cx="11170024" cy="4832092"/>
          </a:xfrm>
          <a:prstGeom prst="rect">
            <a:avLst/>
          </a:prstGeom>
          <a:noFill/>
        </p:spPr>
        <p:txBody>
          <a:bodyPr wrap="square">
            <a:spAutoFit/>
          </a:bodyPr>
          <a:lstStyle/>
          <a:p>
            <a:r>
              <a:rPr lang="zh-CN" altLang="en-US" sz="2800" dirty="0"/>
              <a:t>答（续上文）：</a:t>
            </a:r>
            <a:endParaRPr lang="en-US" altLang="zh-CN" sz="2800" dirty="0"/>
          </a:p>
          <a:p>
            <a:r>
              <a:rPr lang="zh-CN" altLang="en-US" sz="2800" dirty="0"/>
              <a:t>中国出口企业未来将有多笔连续的出口英镑收入，在将英镑兑换为人民币时面临英镑贬值风险。多次买入英镑看跌期权，若到期日市场汇率低于期权约定的执行汇率，则出口商可按照执行汇率兑换人民币；若到期日市场汇率高于执行汇率，则出口商按照市场汇率换回，保证了出口商的最低人民币收入。</a:t>
            </a:r>
            <a:r>
              <a:rPr lang="en-US" altLang="zh-CN" sz="2800" dirty="0"/>
              <a:t>A</a:t>
            </a:r>
            <a:r>
              <a:rPr lang="zh-CN" altLang="en-US" sz="2800" dirty="0"/>
              <a:t>引入新的收益是以承担更大的风险为代价的（期权费）。</a:t>
            </a:r>
            <a:r>
              <a:rPr lang="en-US" altLang="zh-CN" sz="2800" dirty="0"/>
              <a:t>D</a:t>
            </a:r>
            <a:r>
              <a:rPr lang="zh-CN" altLang="en-US" sz="2800" dirty="0"/>
              <a:t>虽然能规避外汇汇率贬值风险，但出口商的人民币收入是锁定的，在外汇汇率升值时，也失去了获得更多人民币的机会，这才是最纯粹的规避风险。</a:t>
            </a:r>
            <a:endParaRPr lang="en-US" altLang="zh-CN" sz="2800" dirty="0"/>
          </a:p>
          <a:p>
            <a:r>
              <a:rPr lang="zh-CN" altLang="en-US" sz="2800" dirty="0"/>
              <a:t>注：此外有人在微博上向财大奚君羊老师付费咨询过本题，老师给出的答案也是</a:t>
            </a:r>
            <a:r>
              <a:rPr lang="en-US" altLang="zh-CN" sz="2800" dirty="0"/>
              <a:t>D</a:t>
            </a:r>
            <a:r>
              <a:rPr lang="zh-CN" altLang="en-US" sz="2800" dirty="0"/>
              <a:t>，部分机构给出的答案是</a:t>
            </a:r>
            <a:r>
              <a:rPr lang="en-US" altLang="zh-CN" sz="2800" dirty="0"/>
              <a:t>A</a:t>
            </a:r>
            <a:r>
              <a:rPr lang="zh-CN" altLang="en-US" sz="2800" dirty="0"/>
              <a:t>，请自行斟酌。</a:t>
            </a:r>
          </a:p>
        </p:txBody>
      </p:sp>
    </p:spTree>
    <p:extLst>
      <p:ext uri="{BB962C8B-B14F-4D97-AF65-F5344CB8AC3E}">
        <p14:creationId xmlns:p14="http://schemas.microsoft.com/office/powerpoint/2010/main" val="3773836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868585" y="1869363"/>
              <a:ext cx="509458"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kumimoji="0" lang="en-US" altLang="zh-CN"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2</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5357791" y="3930223"/>
            <a:ext cx="1476419"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期权</a:t>
            </a:r>
          </a:p>
        </p:txBody>
      </p:sp>
    </p:spTree>
    <p:extLst>
      <p:ext uri="{BB962C8B-B14F-4D97-AF65-F5344CB8AC3E}">
        <p14:creationId xmlns:p14="http://schemas.microsoft.com/office/powerpoint/2010/main" val="604226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948263" y="250621"/>
            <a:ext cx="172355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期权的分类</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C040D624-5306-98B6-11B3-016ABFC3E58D}"/>
              </a:ext>
            </a:extLst>
          </p:cNvPr>
          <p:cNvSpPr txBox="1"/>
          <p:nvPr/>
        </p:nvSpPr>
        <p:spPr>
          <a:xfrm>
            <a:off x="0" y="3617259"/>
            <a:ext cx="1980029" cy="523220"/>
          </a:xfrm>
          <a:prstGeom prst="rect">
            <a:avLst/>
          </a:prstGeom>
          <a:noFill/>
        </p:spPr>
        <p:txBody>
          <a:bodyPr wrap="none" rtlCol="0">
            <a:spAutoFit/>
          </a:bodyPr>
          <a:lstStyle/>
          <a:p>
            <a:r>
              <a:rPr lang="zh-CN" altLang="en-US" sz="2800" dirty="0"/>
              <a:t>期权的分类</a:t>
            </a:r>
          </a:p>
        </p:txBody>
      </p:sp>
      <p:cxnSp>
        <p:nvCxnSpPr>
          <p:cNvPr id="7" name="直接连接符 6">
            <a:extLst>
              <a:ext uri="{FF2B5EF4-FFF2-40B4-BE49-F238E27FC236}">
                <a16:creationId xmlns:a16="http://schemas.microsoft.com/office/drawing/2014/main" id="{812F8D3B-A6E2-24D6-3B52-C7CA7DC8600E}"/>
              </a:ext>
            </a:extLst>
          </p:cNvPr>
          <p:cNvCxnSpPr>
            <a:cxnSpLocks/>
          </p:cNvCxnSpPr>
          <p:nvPr/>
        </p:nvCxnSpPr>
        <p:spPr>
          <a:xfrm>
            <a:off x="1952897" y="3878869"/>
            <a:ext cx="10769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C90E0DA-82F4-049C-584A-D55E9685AE02}"/>
              </a:ext>
            </a:extLst>
          </p:cNvPr>
          <p:cNvCxnSpPr>
            <a:cxnSpLocks/>
          </p:cNvCxnSpPr>
          <p:nvPr/>
        </p:nvCxnSpPr>
        <p:spPr>
          <a:xfrm flipH="1">
            <a:off x="3029833" y="1920081"/>
            <a:ext cx="27133" cy="3917576"/>
          </a:xfrm>
          <a:prstGeom prst="line">
            <a:avLst/>
          </a:prstGeom>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FEBB96CE-5C56-475B-900E-B36CEF85BD94}"/>
              </a:ext>
            </a:extLst>
          </p:cNvPr>
          <p:cNvGrpSpPr/>
          <p:nvPr/>
        </p:nvGrpSpPr>
        <p:grpSpPr>
          <a:xfrm>
            <a:off x="3029833" y="4988861"/>
            <a:ext cx="8822655" cy="1706559"/>
            <a:chOff x="3056965" y="894837"/>
            <a:chExt cx="8822655" cy="1706559"/>
          </a:xfrm>
        </p:grpSpPr>
        <p:grpSp>
          <p:nvGrpSpPr>
            <p:cNvPr id="27" name="组合 26">
              <a:extLst>
                <a:ext uri="{FF2B5EF4-FFF2-40B4-BE49-F238E27FC236}">
                  <a16:creationId xmlns:a16="http://schemas.microsoft.com/office/drawing/2014/main" id="{7F7CE2F9-DF46-31A3-CB36-34E0D0EE1CAF}"/>
                </a:ext>
              </a:extLst>
            </p:cNvPr>
            <p:cNvGrpSpPr/>
            <p:nvPr/>
          </p:nvGrpSpPr>
          <p:grpSpPr>
            <a:xfrm>
              <a:off x="3056965" y="1156447"/>
              <a:ext cx="5002304" cy="1183339"/>
              <a:chOff x="3056965" y="1156447"/>
              <a:chExt cx="2728529" cy="1183339"/>
            </a:xfrm>
          </p:grpSpPr>
          <p:cxnSp>
            <p:nvCxnSpPr>
              <p:cNvPr id="20" name="直接箭头连接符 19">
                <a:extLst>
                  <a:ext uri="{FF2B5EF4-FFF2-40B4-BE49-F238E27FC236}">
                    <a16:creationId xmlns:a16="http://schemas.microsoft.com/office/drawing/2014/main" id="{489DA874-94DC-45C4-79DE-7D347342CD88}"/>
                  </a:ext>
                </a:extLst>
              </p:cNvPr>
              <p:cNvCxnSpPr/>
              <p:nvPr/>
            </p:nvCxnSpPr>
            <p:spPr>
              <a:xfrm>
                <a:off x="3056965" y="1748117"/>
                <a:ext cx="25549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左大括号 21">
                <a:extLst>
                  <a:ext uri="{FF2B5EF4-FFF2-40B4-BE49-F238E27FC236}">
                    <a16:creationId xmlns:a16="http://schemas.microsoft.com/office/drawing/2014/main" id="{6EB90B77-6B5E-1362-88F2-227BCC615079}"/>
                  </a:ext>
                </a:extLst>
              </p:cNvPr>
              <p:cNvSpPr/>
              <p:nvPr/>
            </p:nvSpPr>
            <p:spPr>
              <a:xfrm>
                <a:off x="5611906" y="1156447"/>
                <a:ext cx="173588" cy="118333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4" name="文本框 23">
              <a:extLst>
                <a:ext uri="{FF2B5EF4-FFF2-40B4-BE49-F238E27FC236}">
                  <a16:creationId xmlns:a16="http://schemas.microsoft.com/office/drawing/2014/main" id="{2F0D7259-DF61-598E-5F22-7805E7F5C473}"/>
                </a:ext>
              </a:extLst>
            </p:cNvPr>
            <p:cNvSpPr txBox="1"/>
            <p:nvPr/>
          </p:nvSpPr>
          <p:spPr>
            <a:xfrm>
              <a:off x="8059269" y="894837"/>
              <a:ext cx="3820351" cy="523220"/>
            </a:xfrm>
            <a:prstGeom prst="rect">
              <a:avLst/>
            </a:prstGeom>
            <a:noFill/>
          </p:spPr>
          <p:txBody>
            <a:bodyPr wrap="square" rtlCol="0">
              <a:spAutoFit/>
            </a:bodyPr>
            <a:lstStyle/>
            <a:p>
              <a:pPr algn="l"/>
              <a:r>
                <a:rPr lang="zh-CN" altLang="en-US" sz="2800" dirty="0"/>
                <a:t>场内期权</a:t>
              </a:r>
            </a:p>
          </p:txBody>
        </p:sp>
        <p:sp>
          <p:nvSpPr>
            <p:cNvPr id="25" name="文本框 24">
              <a:extLst>
                <a:ext uri="{FF2B5EF4-FFF2-40B4-BE49-F238E27FC236}">
                  <a16:creationId xmlns:a16="http://schemas.microsoft.com/office/drawing/2014/main" id="{8DFBD717-5D57-A9E2-FDB3-9F547C4C10FB}"/>
                </a:ext>
              </a:extLst>
            </p:cNvPr>
            <p:cNvSpPr txBox="1"/>
            <p:nvPr/>
          </p:nvSpPr>
          <p:spPr>
            <a:xfrm>
              <a:off x="8059269" y="2078176"/>
              <a:ext cx="3820351" cy="523220"/>
            </a:xfrm>
            <a:prstGeom prst="rect">
              <a:avLst/>
            </a:prstGeom>
            <a:noFill/>
          </p:spPr>
          <p:txBody>
            <a:bodyPr wrap="square" rtlCol="0">
              <a:spAutoFit/>
            </a:bodyPr>
            <a:lstStyle/>
            <a:p>
              <a:pPr algn="l"/>
              <a:r>
                <a:rPr lang="zh-CN" altLang="en-US" sz="2800" dirty="0"/>
                <a:t>场外期权</a:t>
              </a:r>
            </a:p>
          </p:txBody>
        </p:sp>
        <p:sp>
          <p:nvSpPr>
            <p:cNvPr id="26" name="文本框 25">
              <a:extLst>
                <a:ext uri="{FF2B5EF4-FFF2-40B4-BE49-F238E27FC236}">
                  <a16:creationId xmlns:a16="http://schemas.microsoft.com/office/drawing/2014/main" id="{0DA0AB0C-D562-E0E4-7532-A1A591EEACB3}"/>
                </a:ext>
              </a:extLst>
            </p:cNvPr>
            <p:cNvSpPr txBox="1"/>
            <p:nvPr/>
          </p:nvSpPr>
          <p:spPr>
            <a:xfrm>
              <a:off x="3084098" y="1190672"/>
              <a:ext cx="3057247" cy="523220"/>
            </a:xfrm>
            <a:prstGeom prst="rect">
              <a:avLst/>
            </a:prstGeom>
            <a:noFill/>
          </p:spPr>
          <p:txBody>
            <a:bodyPr wrap="none" rtlCol="0">
              <a:spAutoFit/>
            </a:bodyPr>
            <a:lstStyle/>
            <a:p>
              <a:pPr algn="l"/>
              <a:r>
                <a:rPr lang="zh-CN" altLang="en-US" sz="2800" dirty="0"/>
                <a:t>按</a:t>
              </a:r>
              <a:r>
                <a:rPr lang="zh-CN" altLang="en-US" sz="2800" b="1" dirty="0"/>
                <a:t>交易场所</a:t>
              </a:r>
              <a:r>
                <a:rPr lang="zh-CN" altLang="en-US" sz="2800" dirty="0"/>
                <a:t>的不同</a:t>
              </a:r>
            </a:p>
          </p:txBody>
        </p:sp>
      </p:grpSp>
      <p:grpSp>
        <p:nvGrpSpPr>
          <p:cNvPr id="29" name="组合 28">
            <a:extLst>
              <a:ext uri="{FF2B5EF4-FFF2-40B4-BE49-F238E27FC236}">
                <a16:creationId xmlns:a16="http://schemas.microsoft.com/office/drawing/2014/main" id="{B9EA61F9-F66E-7D03-6549-58F48BA06DA5}"/>
              </a:ext>
            </a:extLst>
          </p:cNvPr>
          <p:cNvGrpSpPr/>
          <p:nvPr/>
        </p:nvGrpSpPr>
        <p:grpSpPr>
          <a:xfrm>
            <a:off x="3056965" y="3025589"/>
            <a:ext cx="8822655" cy="1706559"/>
            <a:chOff x="3056965" y="894837"/>
            <a:chExt cx="8822655" cy="1706559"/>
          </a:xfrm>
        </p:grpSpPr>
        <p:grpSp>
          <p:nvGrpSpPr>
            <p:cNvPr id="30" name="组合 29">
              <a:extLst>
                <a:ext uri="{FF2B5EF4-FFF2-40B4-BE49-F238E27FC236}">
                  <a16:creationId xmlns:a16="http://schemas.microsoft.com/office/drawing/2014/main" id="{165EF98D-083E-FDB4-068E-6DD4ABDE9230}"/>
                </a:ext>
              </a:extLst>
            </p:cNvPr>
            <p:cNvGrpSpPr/>
            <p:nvPr/>
          </p:nvGrpSpPr>
          <p:grpSpPr>
            <a:xfrm>
              <a:off x="3056965" y="1156447"/>
              <a:ext cx="5002304" cy="1183339"/>
              <a:chOff x="3056965" y="1156447"/>
              <a:chExt cx="2728529" cy="1183339"/>
            </a:xfrm>
          </p:grpSpPr>
          <p:cxnSp>
            <p:nvCxnSpPr>
              <p:cNvPr id="34" name="直接箭头连接符 33">
                <a:extLst>
                  <a:ext uri="{FF2B5EF4-FFF2-40B4-BE49-F238E27FC236}">
                    <a16:creationId xmlns:a16="http://schemas.microsoft.com/office/drawing/2014/main" id="{40262044-C8C7-9D78-FBD2-8CE18A540720}"/>
                  </a:ext>
                </a:extLst>
              </p:cNvPr>
              <p:cNvCxnSpPr/>
              <p:nvPr/>
            </p:nvCxnSpPr>
            <p:spPr>
              <a:xfrm>
                <a:off x="3056965" y="1748117"/>
                <a:ext cx="25549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左大括号 34">
                <a:extLst>
                  <a:ext uri="{FF2B5EF4-FFF2-40B4-BE49-F238E27FC236}">
                    <a16:creationId xmlns:a16="http://schemas.microsoft.com/office/drawing/2014/main" id="{57083B62-FA0A-97EE-079E-79B1AC1FE445}"/>
                  </a:ext>
                </a:extLst>
              </p:cNvPr>
              <p:cNvSpPr/>
              <p:nvPr/>
            </p:nvSpPr>
            <p:spPr>
              <a:xfrm>
                <a:off x="5611906" y="1156447"/>
                <a:ext cx="173588" cy="118333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31" name="文本框 30">
              <a:extLst>
                <a:ext uri="{FF2B5EF4-FFF2-40B4-BE49-F238E27FC236}">
                  <a16:creationId xmlns:a16="http://schemas.microsoft.com/office/drawing/2014/main" id="{9C15F88A-A7D5-8F28-C141-BA22640C0C02}"/>
                </a:ext>
              </a:extLst>
            </p:cNvPr>
            <p:cNvSpPr txBox="1"/>
            <p:nvPr/>
          </p:nvSpPr>
          <p:spPr>
            <a:xfrm>
              <a:off x="8059269" y="894837"/>
              <a:ext cx="3820351" cy="523220"/>
            </a:xfrm>
            <a:prstGeom prst="rect">
              <a:avLst/>
            </a:prstGeom>
            <a:noFill/>
          </p:spPr>
          <p:txBody>
            <a:bodyPr wrap="square" rtlCol="0">
              <a:spAutoFit/>
            </a:bodyPr>
            <a:lstStyle/>
            <a:p>
              <a:pPr algn="l"/>
              <a:r>
                <a:rPr lang="zh-CN" altLang="en-US" sz="2800" dirty="0"/>
                <a:t>美式期权</a:t>
              </a:r>
            </a:p>
          </p:txBody>
        </p:sp>
        <p:sp>
          <p:nvSpPr>
            <p:cNvPr id="32" name="文本框 31">
              <a:extLst>
                <a:ext uri="{FF2B5EF4-FFF2-40B4-BE49-F238E27FC236}">
                  <a16:creationId xmlns:a16="http://schemas.microsoft.com/office/drawing/2014/main" id="{93098C0A-7298-635E-6F55-C5993ADFFBFA}"/>
                </a:ext>
              </a:extLst>
            </p:cNvPr>
            <p:cNvSpPr txBox="1"/>
            <p:nvPr/>
          </p:nvSpPr>
          <p:spPr>
            <a:xfrm>
              <a:off x="8059269" y="2078176"/>
              <a:ext cx="3820351" cy="523220"/>
            </a:xfrm>
            <a:prstGeom prst="rect">
              <a:avLst/>
            </a:prstGeom>
            <a:noFill/>
          </p:spPr>
          <p:txBody>
            <a:bodyPr wrap="square" rtlCol="0">
              <a:spAutoFit/>
            </a:bodyPr>
            <a:lstStyle/>
            <a:p>
              <a:pPr algn="l"/>
              <a:r>
                <a:rPr lang="zh-CN" altLang="en-US" sz="2800" dirty="0"/>
                <a:t>欧式期权</a:t>
              </a:r>
            </a:p>
          </p:txBody>
        </p:sp>
        <p:sp>
          <p:nvSpPr>
            <p:cNvPr id="33" name="文本框 32">
              <a:extLst>
                <a:ext uri="{FF2B5EF4-FFF2-40B4-BE49-F238E27FC236}">
                  <a16:creationId xmlns:a16="http://schemas.microsoft.com/office/drawing/2014/main" id="{D3B5D57D-2AF3-2D49-8458-25FEC14C6D6C}"/>
                </a:ext>
              </a:extLst>
            </p:cNvPr>
            <p:cNvSpPr txBox="1"/>
            <p:nvPr/>
          </p:nvSpPr>
          <p:spPr>
            <a:xfrm>
              <a:off x="3084098" y="1190672"/>
              <a:ext cx="2698175" cy="523220"/>
            </a:xfrm>
            <a:prstGeom prst="rect">
              <a:avLst/>
            </a:prstGeom>
            <a:noFill/>
          </p:spPr>
          <p:txBody>
            <a:bodyPr wrap="none" rtlCol="0">
              <a:spAutoFit/>
            </a:bodyPr>
            <a:lstStyle/>
            <a:p>
              <a:pPr algn="l"/>
              <a:r>
                <a:rPr lang="zh-CN" altLang="en-US" sz="2800" dirty="0"/>
                <a:t>按</a:t>
              </a:r>
              <a:r>
                <a:rPr lang="zh-CN" altLang="en-US" sz="2800" b="1" dirty="0"/>
                <a:t>执行日期</a:t>
              </a:r>
              <a:r>
                <a:rPr lang="zh-CN" altLang="en-US" sz="2800" dirty="0"/>
                <a:t>不同</a:t>
              </a:r>
            </a:p>
          </p:txBody>
        </p:sp>
      </p:grpSp>
      <p:grpSp>
        <p:nvGrpSpPr>
          <p:cNvPr id="36" name="组合 35">
            <a:extLst>
              <a:ext uri="{FF2B5EF4-FFF2-40B4-BE49-F238E27FC236}">
                <a16:creationId xmlns:a16="http://schemas.microsoft.com/office/drawing/2014/main" id="{6A5CF49B-B27E-6179-1036-EC0E63407C38}"/>
              </a:ext>
            </a:extLst>
          </p:cNvPr>
          <p:cNvGrpSpPr/>
          <p:nvPr/>
        </p:nvGrpSpPr>
        <p:grpSpPr>
          <a:xfrm>
            <a:off x="3056965" y="1082086"/>
            <a:ext cx="8822655" cy="1706559"/>
            <a:chOff x="3056965" y="894837"/>
            <a:chExt cx="8822655" cy="1706559"/>
          </a:xfrm>
        </p:grpSpPr>
        <p:grpSp>
          <p:nvGrpSpPr>
            <p:cNvPr id="37" name="组合 36">
              <a:extLst>
                <a:ext uri="{FF2B5EF4-FFF2-40B4-BE49-F238E27FC236}">
                  <a16:creationId xmlns:a16="http://schemas.microsoft.com/office/drawing/2014/main" id="{A703CBA3-A838-C4F0-E6C1-9FD0929EB36B}"/>
                </a:ext>
              </a:extLst>
            </p:cNvPr>
            <p:cNvGrpSpPr/>
            <p:nvPr/>
          </p:nvGrpSpPr>
          <p:grpSpPr>
            <a:xfrm>
              <a:off x="3056965" y="1156447"/>
              <a:ext cx="5002304" cy="1183339"/>
              <a:chOff x="3056965" y="1156447"/>
              <a:chExt cx="2728529" cy="1183339"/>
            </a:xfrm>
          </p:grpSpPr>
          <p:cxnSp>
            <p:nvCxnSpPr>
              <p:cNvPr id="41" name="直接箭头连接符 40">
                <a:extLst>
                  <a:ext uri="{FF2B5EF4-FFF2-40B4-BE49-F238E27FC236}">
                    <a16:creationId xmlns:a16="http://schemas.microsoft.com/office/drawing/2014/main" id="{D7642AF4-0970-1946-6B26-400AD669BE4C}"/>
                  </a:ext>
                </a:extLst>
              </p:cNvPr>
              <p:cNvCxnSpPr/>
              <p:nvPr/>
            </p:nvCxnSpPr>
            <p:spPr>
              <a:xfrm>
                <a:off x="3056965" y="1748117"/>
                <a:ext cx="25549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左大括号 41">
                <a:extLst>
                  <a:ext uri="{FF2B5EF4-FFF2-40B4-BE49-F238E27FC236}">
                    <a16:creationId xmlns:a16="http://schemas.microsoft.com/office/drawing/2014/main" id="{DE5B8453-04BE-B283-DA77-B34FF19499BD}"/>
                  </a:ext>
                </a:extLst>
              </p:cNvPr>
              <p:cNvSpPr/>
              <p:nvPr/>
            </p:nvSpPr>
            <p:spPr>
              <a:xfrm>
                <a:off x="5611906" y="1156447"/>
                <a:ext cx="173588" cy="118333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38" name="文本框 37">
              <a:extLst>
                <a:ext uri="{FF2B5EF4-FFF2-40B4-BE49-F238E27FC236}">
                  <a16:creationId xmlns:a16="http://schemas.microsoft.com/office/drawing/2014/main" id="{7A54DF7B-C133-18B0-E196-052A3ED0C3A4}"/>
                </a:ext>
              </a:extLst>
            </p:cNvPr>
            <p:cNvSpPr txBox="1"/>
            <p:nvPr/>
          </p:nvSpPr>
          <p:spPr>
            <a:xfrm>
              <a:off x="8059269" y="894837"/>
              <a:ext cx="3820351" cy="523220"/>
            </a:xfrm>
            <a:prstGeom prst="rect">
              <a:avLst/>
            </a:prstGeom>
            <a:noFill/>
          </p:spPr>
          <p:txBody>
            <a:bodyPr wrap="square" rtlCol="0">
              <a:spAutoFit/>
            </a:bodyPr>
            <a:lstStyle/>
            <a:p>
              <a:pPr algn="l"/>
              <a:r>
                <a:rPr lang="zh-CN" altLang="en-US" sz="2800" dirty="0"/>
                <a:t>看涨期权（</a:t>
              </a:r>
              <a:r>
                <a:rPr lang="en-US" altLang="zh-CN" sz="2800" dirty="0"/>
                <a:t>Call Option</a:t>
              </a:r>
              <a:r>
                <a:rPr lang="zh-CN" altLang="en-US" sz="2800" dirty="0"/>
                <a:t>）</a:t>
              </a:r>
            </a:p>
          </p:txBody>
        </p:sp>
        <p:sp>
          <p:nvSpPr>
            <p:cNvPr id="39" name="文本框 38">
              <a:extLst>
                <a:ext uri="{FF2B5EF4-FFF2-40B4-BE49-F238E27FC236}">
                  <a16:creationId xmlns:a16="http://schemas.microsoft.com/office/drawing/2014/main" id="{9B1F42BD-5422-0EB4-B3A2-B192A5A0744D}"/>
                </a:ext>
              </a:extLst>
            </p:cNvPr>
            <p:cNvSpPr txBox="1"/>
            <p:nvPr/>
          </p:nvSpPr>
          <p:spPr>
            <a:xfrm>
              <a:off x="8059269" y="2078176"/>
              <a:ext cx="3820351" cy="523220"/>
            </a:xfrm>
            <a:prstGeom prst="rect">
              <a:avLst/>
            </a:prstGeom>
            <a:noFill/>
          </p:spPr>
          <p:txBody>
            <a:bodyPr wrap="square" rtlCol="0">
              <a:spAutoFit/>
            </a:bodyPr>
            <a:lstStyle/>
            <a:p>
              <a:pPr algn="l"/>
              <a:r>
                <a:rPr lang="zh-CN" altLang="en-US" sz="2800" dirty="0"/>
                <a:t>看跌期权（</a:t>
              </a:r>
              <a:r>
                <a:rPr lang="en-US" altLang="zh-CN" sz="2800" dirty="0"/>
                <a:t>Put Option</a:t>
              </a:r>
              <a:r>
                <a:rPr lang="zh-CN" altLang="en-US" sz="2800" dirty="0"/>
                <a:t>）</a:t>
              </a:r>
            </a:p>
          </p:txBody>
        </p:sp>
        <p:sp>
          <p:nvSpPr>
            <p:cNvPr id="40" name="文本框 39">
              <a:extLst>
                <a:ext uri="{FF2B5EF4-FFF2-40B4-BE49-F238E27FC236}">
                  <a16:creationId xmlns:a16="http://schemas.microsoft.com/office/drawing/2014/main" id="{62BFC048-CDFE-7174-9043-8C3E3703F119}"/>
                </a:ext>
              </a:extLst>
            </p:cNvPr>
            <p:cNvSpPr txBox="1"/>
            <p:nvPr/>
          </p:nvSpPr>
          <p:spPr>
            <a:xfrm>
              <a:off x="3084098" y="1190672"/>
              <a:ext cx="4629794" cy="523220"/>
            </a:xfrm>
            <a:prstGeom prst="rect">
              <a:avLst/>
            </a:prstGeom>
            <a:noFill/>
          </p:spPr>
          <p:txBody>
            <a:bodyPr wrap="none" rtlCol="0">
              <a:spAutoFit/>
            </a:bodyPr>
            <a:lstStyle/>
            <a:p>
              <a:pPr algn="l"/>
              <a:r>
                <a:rPr lang="zh-CN" altLang="en-US" sz="2800" dirty="0"/>
                <a:t>按</a:t>
              </a:r>
              <a:r>
                <a:rPr lang="zh-CN" altLang="en-US" sz="2800" b="1" dirty="0"/>
                <a:t>买入</a:t>
              </a:r>
              <a:r>
                <a:rPr lang="en-US" altLang="zh-CN" sz="2800" dirty="0"/>
                <a:t>/</a:t>
              </a:r>
              <a:r>
                <a:rPr lang="zh-CN" altLang="en-US" sz="2800" b="1" dirty="0"/>
                <a:t>卖出</a:t>
              </a:r>
              <a:r>
                <a:rPr lang="zh-CN" altLang="en-US" sz="2800" dirty="0"/>
                <a:t>资产的权利不同</a:t>
              </a:r>
            </a:p>
          </p:txBody>
        </p:sp>
      </p:grpSp>
      <p:sp>
        <p:nvSpPr>
          <p:cNvPr id="51" name="文本框 50">
            <a:extLst>
              <a:ext uri="{FF2B5EF4-FFF2-40B4-BE49-F238E27FC236}">
                <a16:creationId xmlns:a16="http://schemas.microsoft.com/office/drawing/2014/main" id="{56F13BA1-E318-C266-A645-7A361AF9D9E3}"/>
              </a:ext>
            </a:extLst>
          </p:cNvPr>
          <p:cNvSpPr txBox="1"/>
          <p:nvPr/>
        </p:nvSpPr>
        <p:spPr>
          <a:xfrm>
            <a:off x="-67400" y="4128883"/>
            <a:ext cx="2031325" cy="461665"/>
          </a:xfrm>
          <a:prstGeom prst="rect">
            <a:avLst/>
          </a:prstGeom>
          <a:noFill/>
        </p:spPr>
        <p:txBody>
          <a:bodyPr wrap="none" rtlCol="0">
            <a:spAutoFit/>
          </a:bodyPr>
          <a:lstStyle/>
          <a:p>
            <a:pPr algn="l"/>
            <a:r>
              <a:rPr lang="zh-CN" altLang="en-US" sz="2400" dirty="0">
                <a:solidFill>
                  <a:schemeClr val="accent1"/>
                </a:solidFill>
              </a:rPr>
              <a:t>只列举一部分</a:t>
            </a:r>
          </a:p>
        </p:txBody>
      </p:sp>
    </p:spTree>
    <p:extLst>
      <p:ext uri="{BB962C8B-B14F-4D97-AF65-F5344CB8AC3E}">
        <p14:creationId xmlns:p14="http://schemas.microsoft.com/office/powerpoint/2010/main" val="314423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420881" y="250621"/>
            <a:ext cx="2778326"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内涵价值</a:t>
            </a: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时间价值</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986D68D4-F34A-B52C-B988-06D1E2E8598A}"/>
                  </a:ext>
                </a:extLst>
              </p:cNvPr>
              <p:cNvSpPr txBox="1"/>
              <p:nvPr/>
            </p:nvSpPr>
            <p:spPr>
              <a:xfrm>
                <a:off x="506506" y="1982450"/>
                <a:ext cx="11178988" cy="2893100"/>
              </a:xfrm>
              <a:prstGeom prst="rect">
                <a:avLst/>
              </a:prstGeom>
              <a:noFill/>
            </p:spPr>
            <p:txBody>
              <a:bodyPr wrap="square" rtlCol="0">
                <a:spAutoFit/>
              </a:bodyPr>
              <a:lstStyle/>
              <a:p>
                <a:pPr algn="l"/>
                <a:r>
                  <a:rPr lang="zh-CN" altLang="en-US" sz="2800" dirty="0"/>
                  <a:t>期权的内涵价值：指假设期权可被立即执行时的利润与</a:t>
                </a:r>
                <a:r>
                  <a:rPr lang="en-US" altLang="zh-CN" sz="2800" dirty="0"/>
                  <a:t>0</a:t>
                </a:r>
                <a:r>
                  <a:rPr lang="zh-CN" altLang="en-US" sz="2800" dirty="0"/>
                  <a:t>之间的最大值。</a:t>
                </a:r>
                <a:endParaRPr lang="en-US" altLang="zh-CN" sz="2800" dirty="0"/>
              </a:p>
              <a:p>
                <a:pPr algn="l"/>
                <a:endParaRPr lang="en-US" altLang="zh-CN" sz="1400" dirty="0"/>
              </a:p>
              <a:p>
                <a:pPr algn="l"/>
                <a:r>
                  <a:rPr lang="en-US" altLang="zh-CN" sz="2800" dirty="0"/>
                  <a:t>Call Option</a:t>
                </a:r>
                <a:r>
                  <a:rPr lang="zh-CN" altLang="en-US" sz="2800" dirty="0"/>
                  <a:t>：</a:t>
                </a:r>
                <a14:m>
                  <m:oMath xmlns:m="http://schemas.openxmlformats.org/officeDocument/2006/math">
                    <m:r>
                      <a:rPr lang="zh-CN" altLang="en-US" sz="2800" i="1" dirty="0" smtClean="0">
                        <a:latin typeface="Cambria Math" panose="02040503050406030204" pitchFamily="18" charset="0"/>
                      </a:rPr>
                      <m:t>内涵价值</m:t>
                    </m:r>
                    <m:r>
                      <a:rPr lang="en-US" altLang="zh-CN" sz="2800" i="1" dirty="0" smtClean="0">
                        <a:latin typeface="Cambria Math" panose="02040503050406030204" pitchFamily="18" charset="0"/>
                      </a:rPr>
                      <m:t>=</m:t>
                    </m:r>
                    <m:r>
                      <m:rPr>
                        <m:sty m:val="p"/>
                      </m:rPr>
                      <a:rPr lang="en-US" altLang="zh-CN" sz="2800" b="0" i="0" dirty="0" smtClean="0">
                        <a:latin typeface="Cambria Math" panose="02040503050406030204" pitchFamily="18" charset="0"/>
                      </a:rPr>
                      <m:t>max</m:t>
                    </m:r>
                    <m:r>
                      <a:rPr lang="en-US" altLang="zh-CN" sz="2800" b="0" i="1" dirty="0" smtClean="0">
                        <a:latin typeface="Cambria Math" panose="02040503050406030204" pitchFamily="18" charset="0"/>
                      </a:rPr>
                      <m:t>⁡(</m:t>
                    </m:r>
                    <m:r>
                      <a:rPr lang="en-US" altLang="zh-CN" sz="2800" b="0" i="1" dirty="0" smtClean="0">
                        <a:latin typeface="Cambria Math" panose="02040503050406030204" pitchFamily="18" charset="0"/>
                      </a:rPr>
                      <m:t>𝑆</m:t>
                    </m:r>
                    <m:r>
                      <a:rPr lang="en-US" altLang="zh-CN" sz="2800" b="0" i="1" dirty="0" smtClean="0">
                        <a:latin typeface="Cambria Math" panose="02040503050406030204" pitchFamily="18" charset="0"/>
                      </a:rPr>
                      <m:t>−</m:t>
                    </m:r>
                    <m:r>
                      <a:rPr lang="en-US" altLang="zh-CN" sz="2800" b="0" i="1" dirty="0" smtClean="0">
                        <a:latin typeface="Cambria Math" panose="02040503050406030204" pitchFamily="18" charset="0"/>
                      </a:rPr>
                      <m:t>𝐾</m:t>
                    </m:r>
                    <m:r>
                      <a:rPr lang="en-US" altLang="zh-CN" sz="2800" b="0" i="1" dirty="0" smtClean="0">
                        <a:latin typeface="Cambria Math" panose="02040503050406030204" pitchFamily="18" charset="0"/>
                      </a:rPr>
                      <m:t>,0)</m:t>
                    </m:r>
                  </m:oMath>
                </a14:m>
                <a:endParaRPr lang="en-US" altLang="zh-CN" sz="2800" dirty="0"/>
              </a:p>
              <a:p>
                <a:r>
                  <a:rPr lang="en-US" altLang="zh-CN" sz="2800" dirty="0"/>
                  <a:t>Put Option</a:t>
                </a:r>
                <a:r>
                  <a:rPr lang="zh-CN" altLang="en-US" sz="2800" dirty="0"/>
                  <a:t>：</a:t>
                </a:r>
                <a14:m>
                  <m:oMath xmlns:m="http://schemas.openxmlformats.org/officeDocument/2006/math">
                    <m:r>
                      <a:rPr lang="zh-CN" altLang="en-US" sz="2800" i="1" dirty="0" smtClean="0">
                        <a:latin typeface="Cambria Math" panose="02040503050406030204" pitchFamily="18" charset="0"/>
                      </a:rPr>
                      <m:t>内涵价值</m:t>
                    </m:r>
                    <m:r>
                      <a:rPr lang="en-US" altLang="zh-CN" sz="2800" i="1" dirty="0" smtClean="0">
                        <a:latin typeface="Cambria Math" panose="02040503050406030204" pitchFamily="18" charset="0"/>
                      </a:rPr>
                      <m:t>=</m:t>
                    </m:r>
                    <m:r>
                      <m:rPr>
                        <m:sty m:val="p"/>
                      </m:rPr>
                      <a:rPr lang="en-US" altLang="zh-CN" sz="2800" b="0" i="0" dirty="0" smtClean="0">
                        <a:latin typeface="Cambria Math" panose="02040503050406030204" pitchFamily="18" charset="0"/>
                      </a:rPr>
                      <m:t>max</m:t>
                    </m:r>
                    <m:r>
                      <a:rPr lang="en-US" altLang="zh-CN" sz="2800" b="0" i="1" dirty="0" smtClean="0">
                        <a:latin typeface="Cambria Math" panose="02040503050406030204" pitchFamily="18" charset="0"/>
                      </a:rPr>
                      <m:t>⁡(</m:t>
                    </m:r>
                    <m:r>
                      <a:rPr lang="en-US" altLang="zh-CN" sz="2800" b="0" i="1" dirty="0" smtClean="0">
                        <a:latin typeface="Cambria Math" panose="02040503050406030204" pitchFamily="18" charset="0"/>
                      </a:rPr>
                      <m:t>𝐾</m:t>
                    </m:r>
                    <m:r>
                      <a:rPr lang="en-US" altLang="zh-CN" sz="2800" b="0" i="1" dirty="0" smtClean="0">
                        <a:latin typeface="Cambria Math" panose="02040503050406030204" pitchFamily="18" charset="0"/>
                      </a:rPr>
                      <m:t>−</m:t>
                    </m:r>
                    <m:r>
                      <a:rPr lang="en-US" altLang="zh-CN" sz="2800" b="0" i="1" dirty="0" smtClean="0">
                        <a:latin typeface="Cambria Math" panose="02040503050406030204" pitchFamily="18" charset="0"/>
                      </a:rPr>
                      <m:t>𝑆</m:t>
                    </m:r>
                    <m:r>
                      <a:rPr lang="en-US" altLang="zh-CN" sz="2800" b="0" i="1" dirty="0" smtClean="0">
                        <a:latin typeface="Cambria Math" panose="02040503050406030204" pitchFamily="18" charset="0"/>
                      </a:rPr>
                      <m:t>,0)</m:t>
                    </m:r>
                  </m:oMath>
                </a14:m>
                <a:endParaRPr lang="en-US" altLang="zh-CN" sz="2800" dirty="0"/>
              </a:p>
              <a:p>
                <a:endParaRPr lang="en-US" altLang="zh-CN" sz="1400" dirty="0"/>
              </a:p>
              <a:p>
                <a:r>
                  <a:rPr lang="zh-CN" altLang="en-US" sz="2800" dirty="0"/>
                  <a:t>区分实值期权、平价期权与虚值期权。</a:t>
                </a:r>
                <a:endParaRPr lang="en-US" altLang="zh-CN" sz="2800" dirty="0"/>
              </a:p>
              <a:p>
                <a:endParaRPr lang="en-US" altLang="zh-CN" sz="1400" dirty="0"/>
              </a:p>
              <a:p>
                <a:r>
                  <a:rPr lang="zh-CN" altLang="en-US" sz="2800" dirty="0"/>
                  <a:t>期权的时间价值：指期权到期前，期权的价格超过其内涵价值的部分。</a:t>
                </a:r>
                <a:endParaRPr lang="en-US" altLang="zh-CN" sz="2800" dirty="0"/>
              </a:p>
            </p:txBody>
          </p:sp>
        </mc:Choice>
        <mc:Fallback xmlns="">
          <p:sp>
            <p:nvSpPr>
              <p:cNvPr id="2" name="文本框 1">
                <a:extLst>
                  <a:ext uri="{FF2B5EF4-FFF2-40B4-BE49-F238E27FC236}">
                    <a16:creationId xmlns:a16="http://schemas.microsoft.com/office/drawing/2014/main" id="{986D68D4-F34A-B52C-B988-06D1E2E8598A}"/>
                  </a:ext>
                </a:extLst>
              </p:cNvPr>
              <p:cNvSpPr txBox="1">
                <a:spLocks noRot="1" noChangeAspect="1" noMove="1" noResize="1" noEditPoints="1" noAdjustHandles="1" noChangeArrowheads="1" noChangeShapeType="1" noTextEdit="1"/>
              </p:cNvSpPr>
              <p:nvPr/>
            </p:nvSpPr>
            <p:spPr>
              <a:xfrm>
                <a:off x="506506" y="1982450"/>
                <a:ext cx="11178988" cy="2893100"/>
              </a:xfrm>
              <a:prstGeom prst="rect">
                <a:avLst/>
              </a:prstGeom>
              <a:blipFill>
                <a:blip r:embed="rId3"/>
                <a:stretch>
                  <a:fillRect l="-1091" t="-2316" r="-3053" b="-46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55586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332713" y="250621"/>
            <a:ext cx="2954656"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影响期权价格的因素</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22CC6EE4-14D2-EF5F-4368-70DEEB384835}"/>
              </a:ext>
            </a:extLst>
          </p:cNvPr>
          <p:cNvSpPr txBox="1"/>
          <p:nvPr/>
        </p:nvSpPr>
        <p:spPr>
          <a:xfrm>
            <a:off x="101879" y="3361763"/>
            <a:ext cx="4134465" cy="523220"/>
          </a:xfrm>
          <a:prstGeom prst="rect">
            <a:avLst/>
          </a:prstGeom>
          <a:noFill/>
        </p:spPr>
        <p:txBody>
          <a:bodyPr wrap="none" rtlCol="0">
            <a:spAutoFit/>
          </a:bodyPr>
          <a:lstStyle/>
          <a:p>
            <a:pPr algn="l"/>
            <a:r>
              <a:rPr lang="zh-CN" altLang="en-US" sz="2800" dirty="0"/>
              <a:t>影响股票期权价格的因素</a:t>
            </a:r>
          </a:p>
        </p:txBody>
      </p:sp>
      <p:sp>
        <p:nvSpPr>
          <p:cNvPr id="3" name="左大括号 2">
            <a:extLst>
              <a:ext uri="{FF2B5EF4-FFF2-40B4-BE49-F238E27FC236}">
                <a16:creationId xmlns:a16="http://schemas.microsoft.com/office/drawing/2014/main" id="{E437129F-503A-AD8F-8F9C-ADE7CE62ED16}"/>
              </a:ext>
            </a:extLst>
          </p:cNvPr>
          <p:cNvSpPr/>
          <p:nvPr/>
        </p:nvSpPr>
        <p:spPr>
          <a:xfrm>
            <a:off x="4163658" y="1561491"/>
            <a:ext cx="259976" cy="41237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B0C2B5A6-3060-D893-6B68-78B6B7CE9810}"/>
                  </a:ext>
                </a:extLst>
              </p:cNvPr>
              <p:cNvSpPr txBox="1"/>
              <p:nvPr/>
            </p:nvSpPr>
            <p:spPr>
              <a:xfrm>
                <a:off x="4423633" y="1299881"/>
                <a:ext cx="3061896" cy="523220"/>
              </a:xfrm>
              <a:prstGeom prst="rect">
                <a:avLst/>
              </a:prstGeom>
              <a:noFill/>
            </p:spPr>
            <p:txBody>
              <a:bodyPr wrap="square" rtlCol="0">
                <a:spAutoFit/>
              </a:bodyPr>
              <a:lstStyle/>
              <a:p>
                <a:pPr algn="l"/>
                <a:r>
                  <a:rPr lang="zh-CN" altLang="en-US" sz="2800" dirty="0"/>
                  <a:t>当前的股票价格</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𝑆</m:t>
                        </m:r>
                      </m:e>
                      <m:sub>
                        <m:r>
                          <a:rPr lang="en-US" altLang="zh-CN" sz="2800" b="0" i="1" smtClean="0">
                            <a:latin typeface="Cambria Math" panose="02040503050406030204" pitchFamily="18" charset="0"/>
                          </a:rPr>
                          <m:t>0</m:t>
                        </m:r>
                      </m:sub>
                    </m:sSub>
                  </m:oMath>
                </a14:m>
                <a:endParaRPr lang="zh-CN" altLang="en-US" sz="2800" dirty="0"/>
              </a:p>
            </p:txBody>
          </p:sp>
        </mc:Choice>
        <mc:Fallback xmlns="">
          <p:sp>
            <p:nvSpPr>
              <p:cNvPr id="4" name="文本框 3">
                <a:extLst>
                  <a:ext uri="{FF2B5EF4-FFF2-40B4-BE49-F238E27FC236}">
                    <a16:creationId xmlns:a16="http://schemas.microsoft.com/office/drawing/2014/main" id="{B0C2B5A6-3060-D893-6B68-78B6B7CE9810}"/>
                  </a:ext>
                </a:extLst>
              </p:cNvPr>
              <p:cNvSpPr txBox="1">
                <a:spLocks noRot="1" noChangeAspect="1" noMove="1" noResize="1" noEditPoints="1" noAdjustHandles="1" noChangeArrowheads="1" noChangeShapeType="1" noTextEdit="1"/>
              </p:cNvSpPr>
              <p:nvPr/>
            </p:nvSpPr>
            <p:spPr>
              <a:xfrm>
                <a:off x="4423633" y="1299881"/>
                <a:ext cx="3061896" cy="523220"/>
              </a:xfrm>
              <a:prstGeom prst="rect">
                <a:avLst/>
              </a:prstGeom>
              <a:blipFill>
                <a:blip r:embed="rId3"/>
                <a:stretch>
                  <a:fillRect l="-4183" t="-11628" b="-313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553FA021-CD6D-8ABC-2899-EABB0C3AC753}"/>
                  </a:ext>
                </a:extLst>
              </p:cNvPr>
              <p:cNvSpPr txBox="1"/>
              <p:nvPr/>
            </p:nvSpPr>
            <p:spPr>
              <a:xfrm>
                <a:off x="4423634" y="2036868"/>
                <a:ext cx="1905448" cy="523220"/>
              </a:xfrm>
              <a:prstGeom prst="rect">
                <a:avLst/>
              </a:prstGeom>
              <a:noFill/>
            </p:spPr>
            <p:txBody>
              <a:bodyPr wrap="square" rtlCol="0">
                <a:spAutoFit/>
              </a:bodyPr>
              <a:lstStyle/>
              <a:p>
                <a:pPr algn="l"/>
                <a:r>
                  <a:rPr lang="zh-CN" altLang="en-US" sz="2800" i="0" dirty="0">
                    <a:latin typeface="+mj-lt"/>
                  </a:rPr>
                  <a:t>执行价格</a:t>
                </a:r>
                <a14:m>
                  <m:oMath xmlns:m="http://schemas.openxmlformats.org/officeDocument/2006/math">
                    <m:r>
                      <a:rPr lang="en-US" altLang="zh-CN" sz="2800" i="1" smtClean="0">
                        <a:latin typeface="Cambria Math" panose="02040503050406030204" pitchFamily="18" charset="0"/>
                      </a:rPr>
                      <m:t>𝐾</m:t>
                    </m:r>
                  </m:oMath>
                </a14:m>
                <a:endParaRPr lang="zh-CN" altLang="en-US" sz="2800" dirty="0"/>
              </a:p>
            </p:txBody>
          </p:sp>
        </mc:Choice>
        <mc:Fallback xmlns="">
          <p:sp>
            <p:nvSpPr>
              <p:cNvPr id="5" name="文本框 4">
                <a:extLst>
                  <a:ext uri="{FF2B5EF4-FFF2-40B4-BE49-F238E27FC236}">
                    <a16:creationId xmlns:a16="http://schemas.microsoft.com/office/drawing/2014/main" id="{553FA021-CD6D-8ABC-2899-EABB0C3AC753}"/>
                  </a:ext>
                </a:extLst>
              </p:cNvPr>
              <p:cNvSpPr txBox="1">
                <a:spLocks noRot="1" noChangeAspect="1" noMove="1" noResize="1" noEditPoints="1" noAdjustHandles="1" noChangeArrowheads="1" noChangeShapeType="1" noTextEdit="1"/>
              </p:cNvSpPr>
              <p:nvPr/>
            </p:nvSpPr>
            <p:spPr>
              <a:xfrm>
                <a:off x="4423634" y="2036868"/>
                <a:ext cx="1905448" cy="523220"/>
              </a:xfrm>
              <a:prstGeom prst="rect">
                <a:avLst/>
              </a:prstGeom>
              <a:blipFill>
                <a:blip r:embed="rId4"/>
                <a:stretch>
                  <a:fillRect l="-6731" t="-11628" b="-313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6197BE6-075A-F2D9-9B96-C98933C776D9}"/>
                  </a:ext>
                </a:extLst>
              </p:cNvPr>
              <p:cNvSpPr txBox="1"/>
              <p:nvPr/>
            </p:nvSpPr>
            <p:spPr>
              <a:xfrm>
                <a:off x="4423634" y="2773855"/>
                <a:ext cx="2918460" cy="523220"/>
              </a:xfrm>
              <a:prstGeom prst="rect">
                <a:avLst/>
              </a:prstGeom>
              <a:noFill/>
            </p:spPr>
            <p:txBody>
              <a:bodyPr wrap="square" rtlCol="0">
                <a:spAutoFit/>
              </a:bodyPr>
              <a:lstStyle/>
              <a:p>
                <a:pPr algn="l"/>
                <a:r>
                  <a:rPr lang="zh-CN" altLang="en-US" sz="2800" i="0" dirty="0">
                    <a:latin typeface="+mj-lt"/>
                  </a:rPr>
                  <a:t>期权的存续期限</a:t>
                </a:r>
                <a14:m>
                  <m:oMath xmlns:m="http://schemas.openxmlformats.org/officeDocument/2006/math">
                    <m:r>
                      <a:rPr lang="en-US" altLang="zh-CN" sz="2800" b="0" i="1" smtClean="0">
                        <a:latin typeface="Cambria Math" panose="02040503050406030204" pitchFamily="18" charset="0"/>
                      </a:rPr>
                      <m:t>𝑇</m:t>
                    </m:r>
                  </m:oMath>
                </a14:m>
                <a:endParaRPr lang="zh-CN" altLang="en-US" sz="2800" dirty="0"/>
              </a:p>
            </p:txBody>
          </p:sp>
        </mc:Choice>
        <mc:Fallback xmlns="">
          <p:sp>
            <p:nvSpPr>
              <p:cNvPr id="6" name="文本框 5">
                <a:extLst>
                  <a:ext uri="{FF2B5EF4-FFF2-40B4-BE49-F238E27FC236}">
                    <a16:creationId xmlns:a16="http://schemas.microsoft.com/office/drawing/2014/main" id="{36197BE6-075A-F2D9-9B96-C98933C776D9}"/>
                  </a:ext>
                </a:extLst>
              </p:cNvPr>
              <p:cNvSpPr txBox="1">
                <a:spLocks noRot="1" noChangeAspect="1" noMove="1" noResize="1" noEditPoints="1" noAdjustHandles="1" noChangeArrowheads="1" noChangeShapeType="1" noTextEdit="1"/>
              </p:cNvSpPr>
              <p:nvPr/>
            </p:nvSpPr>
            <p:spPr>
              <a:xfrm>
                <a:off x="4423634" y="2773855"/>
                <a:ext cx="2918460" cy="523220"/>
              </a:xfrm>
              <a:prstGeom prst="rect">
                <a:avLst/>
              </a:prstGeom>
              <a:blipFill>
                <a:blip r:embed="rId5"/>
                <a:stretch>
                  <a:fillRect l="-4393" t="-11628" b="-313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3FC871B-4C5C-F386-594C-A673B0FCF500}"/>
                  </a:ext>
                </a:extLst>
              </p:cNvPr>
              <p:cNvSpPr txBox="1"/>
              <p:nvPr/>
            </p:nvSpPr>
            <p:spPr>
              <a:xfrm>
                <a:off x="4423634" y="3510842"/>
                <a:ext cx="3276025" cy="523220"/>
              </a:xfrm>
              <a:prstGeom prst="rect">
                <a:avLst/>
              </a:prstGeom>
              <a:noFill/>
            </p:spPr>
            <p:txBody>
              <a:bodyPr wrap="none" rtlCol="0">
                <a:spAutoFit/>
              </a:bodyPr>
              <a:lstStyle/>
              <a:p>
                <a:pPr algn="l"/>
                <a:r>
                  <a:rPr lang="zh-CN" altLang="en-US" sz="2800" dirty="0"/>
                  <a:t>股票价格的波动率</a:t>
                </a:r>
                <a14:m>
                  <m:oMath xmlns:m="http://schemas.openxmlformats.org/officeDocument/2006/math">
                    <m:r>
                      <a:rPr lang="zh-CN" altLang="en-US" sz="2800" i="1" smtClean="0">
                        <a:latin typeface="Cambria Math" panose="02040503050406030204" pitchFamily="18" charset="0"/>
                      </a:rPr>
                      <m:t>𝜎</m:t>
                    </m:r>
                  </m:oMath>
                </a14:m>
                <a:endParaRPr lang="zh-CN" altLang="en-US" sz="2800" dirty="0"/>
              </a:p>
            </p:txBody>
          </p:sp>
        </mc:Choice>
        <mc:Fallback xmlns="">
          <p:sp>
            <p:nvSpPr>
              <p:cNvPr id="7" name="文本框 6">
                <a:extLst>
                  <a:ext uri="{FF2B5EF4-FFF2-40B4-BE49-F238E27FC236}">
                    <a16:creationId xmlns:a16="http://schemas.microsoft.com/office/drawing/2014/main" id="{A3FC871B-4C5C-F386-594C-A673B0FCF500}"/>
                  </a:ext>
                </a:extLst>
              </p:cNvPr>
              <p:cNvSpPr txBox="1">
                <a:spLocks noRot="1" noChangeAspect="1" noMove="1" noResize="1" noEditPoints="1" noAdjustHandles="1" noChangeArrowheads="1" noChangeShapeType="1" noTextEdit="1"/>
              </p:cNvSpPr>
              <p:nvPr/>
            </p:nvSpPr>
            <p:spPr>
              <a:xfrm>
                <a:off x="4423634" y="3510842"/>
                <a:ext cx="3276025" cy="523220"/>
              </a:xfrm>
              <a:prstGeom prst="rect">
                <a:avLst/>
              </a:prstGeom>
              <a:blipFill>
                <a:blip r:embed="rId6"/>
                <a:stretch>
                  <a:fillRect l="-3911" t="-12791" b="-313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5162BD78-7B9E-DC25-9C69-E88448D00AC6}"/>
                  </a:ext>
                </a:extLst>
              </p:cNvPr>
              <p:cNvSpPr txBox="1"/>
              <p:nvPr/>
            </p:nvSpPr>
            <p:spPr>
              <a:xfrm>
                <a:off x="4423634" y="4247829"/>
                <a:ext cx="7409778" cy="954107"/>
              </a:xfrm>
              <a:prstGeom prst="rect">
                <a:avLst/>
              </a:prstGeom>
              <a:noFill/>
            </p:spPr>
            <p:txBody>
              <a:bodyPr wrap="square" rtlCol="0">
                <a:spAutoFit/>
              </a:bodyPr>
              <a:lstStyle/>
              <a:p>
                <a:r>
                  <a:rPr lang="zh-CN" altLang="en-US" sz="2800" i="0" dirty="0">
                    <a:latin typeface="+mj-lt"/>
                  </a:rPr>
                  <a:t>无风险利率</a:t>
                </a:r>
                <a14:m>
                  <m:oMath xmlns:m="http://schemas.openxmlformats.org/officeDocument/2006/math">
                    <m:r>
                      <a:rPr lang="en-US" altLang="zh-CN" sz="2800" b="0" i="1" smtClean="0">
                        <a:latin typeface="Cambria Math" panose="02040503050406030204" pitchFamily="18" charset="0"/>
                      </a:rPr>
                      <m:t>𝑟</m:t>
                    </m:r>
                  </m:oMath>
                </a14:m>
                <a:r>
                  <a:rPr lang="zh-CN" altLang="en-US" sz="2800" dirty="0"/>
                  <a:t>：</a:t>
                </a:r>
                <a14:m>
                  <m:oMath xmlns:m="http://schemas.openxmlformats.org/officeDocument/2006/math">
                    <m:r>
                      <a:rPr lang="zh-CN" altLang="en-US" sz="2800" i="1" dirty="0">
                        <a:latin typeface="Cambria Math" panose="02040503050406030204" pitchFamily="18" charset="0"/>
                      </a:rPr>
                      <m:t>若</m:t>
                    </m:r>
                    <m:r>
                      <a:rPr lang="en-US" altLang="zh-CN" sz="2800" i="1">
                        <a:latin typeface="Cambria Math" panose="02040503050406030204" pitchFamily="18" charset="0"/>
                      </a:rPr>
                      <m:t>𝑟</m:t>
                    </m:r>
                    <m:r>
                      <a:rPr lang="en-US" altLang="zh-CN" sz="2800" i="1" smtClean="0">
                        <a:latin typeface="Cambria Math" panose="02040503050406030204" pitchFamily="18" charset="0"/>
                        <a:ea typeface="Cambria Math" panose="02040503050406030204" pitchFamily="18" charset="0"/>
                      </a:rPr>
                      <m:t>↑</m:t>
                    </m:r>
                  </m:oMath>
                </a14:m>
                <a:r>
                  <a:rPr lang="zh-CN" altLang="en-US" sz="2800" dirty="0"/>
                  <a:t>，则看涨期权价格</a:t>
                </a:r>
                <a14:m>
                  <m:oMath xmlns:m="http://schemas.openxmlformats.org/officeDocument/2006/math">
                    <m:r>
                      <a:rPr lang="en-US" altLang="zh-CN" sz="2800" i="1">
                        <a:latin typeface="Cambria Math" panose="02040503050406030204" pitchFamily="18" charset="0"/>
                        <a:ea typeface="Cambria Math" panose="02040503050406030204" pitchFamily="18" charset="0"/>
                      </a:rPr>
                      <m:t>↑</m:t>
                    </m:r>
                  </m:oMath>
                </a14:m>
                <a:r>
                  <a:rPr lang="zh-CN" altLang="en-US" sz="2800" dirty="0"/>
                  <a:t>（看跌期权价格下降）</a:t>
                </a:r>
              </a:p>
            </p:txBody>
          </p:sp>
        </mc:Choice>
        <mc:Fallback xmlns="">
          <p:sp>
            <p:nvSpPr>
              <p:cNvPr id="8" name="文本框 7">
                <a:extLst>
                  <a:ext uri="{FF2B5EF4-FFF2-40B4-BE49-F238E27FC236}">
                    <a16:creationId xmlns:a16="http://schemas.microsoft.com/office/drawing/2014/main" id="{5162BD78-7B9E-DC25-9C69-E88448D00AC6}"/>
                  </a:ext>
                </a:extLst>
              </p:cNvPr>
              <p:cNvSpPr txBox="1">
                <a:spLocks noRot="1" noChangeAspect="1" noMove="1" noResize="1" noEditPoints="1" noAdjustHandles="1" noChangeArrowheads="1" noChangeShapeType="1" noTextEdit="1"/>
              </p:cNvSpPr>
              <p:nvPr/>
            </p:nvSpPr>
            <p:spPr>
              <a:xfrm>
                <a:off x="4423634" y="4247829"/>
                <a:ext cx="7409778" cy="954107"/>
              </a:xfrm>
              <a:prstGeom prst="rect">
                <a:avLst/>
              </a:prstGeom>
              <a:blipFill>
                <a:blip r:embed="rId7"/>
                <a:stretch>
                  <a:fillRect l="-1728" t="-7051" r="-741" b="-16667"/>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CFEFDB17-ABD1-2AED-BE33-E6C63D0D4B25}"/>
              </a:ext>
            </a:extLst>
          </p:cNvPr>
          <p:cNvSpPr txBox="1"/>
          <p:nvPr/>
        </p:nvSpPr>
        <p:spPr>
          <a:xfrm>
            <a:off x="4423633" y="5415704"/>
            <a:ext cx="4493538" cy="523220"/>
          </a:xfrm>
          <a:prstGeom prst="rect">
            <a:avLst/>
          </a:prstGeom>
          <a:noFill/>
        </p:spPr>
        <p:txBody>
          <a:bodyPr wrap="none" rtlCol="0">
            <a:spAutoFit/>
          </a:bodyPr>
          <a:lstStyle/>
          <a:p>
            <a:pPr algn="l"/>
            <a:r>
              <a:rPr lang="zh-CN" altLang="en-US" sz="2800" dirty="0"/>
              <a:t>期权存续期限内发放的股息</a:t>
            </a:r>
          </a:p>
        </p:txBody>
      </p:sp>
      <p:sp>
        <p:nvSpPr>
          <p:cNvPr id="10" name="文本框 9">
            <a:extLst>
              <a:ext uri="{FF2B5EF4-FFF2-40B4-BE49-F238E27FC236}">
                <a16:creationId xmlns:a16="http://schemas.microsoft.com/office/drawing/2014/main" id="{5BAE2FD5-EFDF-3C6C-A6F0-527E5E8C36A0}"/>
              </a:ext>
            </a:extLst>
          </p:cNvPr>
          <p:cNvSpPr txBox="1"/>
          <p:nvPr/>
        </p:nvSpPr>
        <p:spPr>
          <a:xfrm>
            <a:off x="6329083" y="6238867"/>
            <a:ext cx="5862918" cy="461665"/>
          </a:xfrm>
          <a:prstGeom prst="rect">
            <a:avLst/>
          </a:prstGeom>
          <a:noFill/>
        </p:spPr>
        <p:txBody>
          <a:bodyPr wrap="square" rtlCol="0">
            <a:spAutoFit/>
          </a:bodyPr>
          <a:lstStyle/>
          <a:p>
            <a:pPr algn="l"/>
            <a:r>
              <a:rPr lang="zh-CN" altLang="en-US" sz="2400" dirty="0">
                <a:solidFill>
                  <a:schemeClr val="accent1"/>
                </a:solidFill>
              </a:rPr>
              <a:t>会分析这些因素变动对期权的价格的影响。</a:t>
            </a:r>
          </a:p>
        </p:txBody>
      </p:sp>
    </p:spTree>
    <p:extLst>
      <p:ext uri="{BB962C8B-B14F-4D97-AF65-F5344CB8AC3E}">
        <p14:creationId xmlns:p14="http://schemas.microsoft.com/office/powerpoint/2010/main" val="26214761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486598" y="250621"/>
            <a:ext cx="2646879"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期权价格的上下限</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13" name="文本框 12">
            <a:extLst>
              <a:ext uri="{FF2B5EF4-FFF2-40B4-BE49-F238E27FC236}">
                <a16:creationId xmlns:a16="http://schemas.microsoft.com/office/drawing/2014/main" id="{FAF59E57-79DF-9C46-B511-BEA35964C3FD}"/>
              </a:ext>
            </a:extLst>
          </p:cNvPr>
          <p:cNvSpPr txBox="1"/>
          <p:nvPr/>
        </p:nvSpPr>
        <p:spPr>
          <a:xfrm>
            <a:off x="1958096" y="2197894"/>
            <a:ext cx="8275808" cy="246221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为求简便，我们假设满足下列条件：</a:t>
            </a:r>
            <a:endPar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①作为标的资产的股票在期权存续期内未发放股息；</a:t>
            </a:r>
            <a:endPar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②无交易费用；</a:t>
            </a:r>
            <a:endPar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③投资者可以用相同的利率借入或贷出资金；</a:t>
            </a:r>
            <a:endPar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④所有的交易盈利都面临单一税率。</a:t>
            </a:r>
          </a:p>
        </p:txBody>
      </p:sp>
    </p:spTree>
    <p:extLst>
      <p:ext uri="{BB962C8B-B14F-4D97-AF65-F5344CB8AC3E}">
        <p14:creationId xmlns:p14="http://schemas.microsoft.com/office/powerpoint/2010/main" val="4062059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486598" y="250621"/>
            <a:ext cx="2646879"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期权价格的上下限</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D23D96F5-E3AF-981B-21F3-66BE58F0CB94}"/>
                  </a:ext>
                </a:extLst>
              </p:cNvPr>
              <p:cNvSpPr txBox="1"/>
              <p:nvPr/>
            </p:nvSpPr>
            <p:spPr>
              <a:xfrm>
                <a:off x="533401" y="2197894"/>
                <a:ext cx="11125199" cy="2462213"/>
              </a:xfrm>
              <a:prstGeom prst="rect">
                <a:avLst/>
              </a:prstGeom>
              <a:noFill/>
            </p:spPr>
            <p:txBody>
              <a:bodyPr wrap="square" rtlCol="0">
                <a:spAutoFit/>
              </a:bodyPr>
              <a:lstStyle/>
              <a:p>
                <a:pPr algn="l"/>
                <a:r>
                  <a:rPr lang="zh-CN" altLang="en-US" sz="2800" b="1" dirty="0"/>
                  <a:t>期权价格的上限</a:t>
                </a:r>
                <a:r>
                  <a:rPr lang="zh-CN" altLang="en-US" sz="2800" dirty="0"/>
                  <a:t>：均以欧式期权为例</a:t>
                </a:r>
                <a:endParaRPr lang="en-US" altLang="zh-CN" sz="2800" dirty="0"/>
              </a:p>
              <a:p>
                <a:pPr algn="l"/>
                <a:endParaRPr lang="en-US" altLang="zh-CN" sz="1400" dirty="0"/>
              </a:p>
              <a:p>
                <a:pPr algn="l"/>
                <a:r>
                  <a:rPr lang="zh-CN" altLang="en-US" sz="2800" b="1" dirty="0"/>
                  <a:t>看涨期权</a:t>
                </a:r>
                <a:r>
                  <a:rPr lang="zh-CN" altLang="en-US" sz="2800" dirty="0"/>
                  <a:t>：</a:t>
                </a:r>
                <a14:m>
                  <m:oMath xmlns:m="http://schemas.openxmlformats.org/officeDocument/2006/math">
                    <m:r>
                      <a:rPr lang="en-US" altLang="zh-CN" sz="2800" b="0" i="1" smtClean="0">
                        <a:solidFill>
                          <a:schemeClr val="accent1"/>
                        </a:solidFill>
                        <a:latin typeface="Cambria Math" panose="02040503050406030204" pitchFamily="18" charset="0"/>
                      </a:rPr>
                      <m:t>𝑐</m:t>
                    </m:r>
                    <m:r>
                      <a:rPr lang="en-US" altLang="zh-CN" sz="2800" b="0" i="1" smtClean="0">
                        <a:solidFill>
                          <a:schemeClr val="accent1"/>
                        </a:solidFill>
                        <a:latin typeface="Cambria Math" panose="02040503050406030204" pitchFamily="18" charset="0"/>
                        <a:ea typeface="Cambria Math" panose="02040503050406030204" pitchFamily="18" charset="0"/>
                      </a:rPr>
                      <m:t>≤</m:t>
                    </m:r>
                    <m:sSub>
                      <m:sSubPr>
                        <m:ctrlPr>
                          <a:rPr lang="en-US" altLang="zh-CN" sz="2800" b="0" i="1" smtClean="0">
                            <a:solidFill>
                              <a:schemeClr val="accent1"/>
                            </a:solidFill>
                            <a:latin typeface="Cambria Math" panose="02040503050406030204" pitchFamily="18" charset="0"/>
                            <a:ea typeface="Cambria Math" panose="02040503050406030204" pitchFamily="18" charset="0"/>
                          </a:rPr>
                        </m:ctrlPr>
                      </m:sSubPr>
                      <m:e>
                        <m:r>
                          <a:rPr lang="en-US" altLang="zh-CN" sz="2800" b="0" i="1" smtClean="0">
                            <a:solidFill>
                              <a:schemeClr val="accent1"/>
                            </a:solidFill>
                            <a:latin typeface="Cambria Math" panose="02040503050406030204" pitchFamily="18" charset="0"/>
                            <a:ea typeface="Cambria Math" panose="02040503050406030204" pitchFamily="18" charset="0"/>
                          </a:rPr>
                          <m:t>𝑆</m:t>
                        </m:r>
                      </m:e>
                      <m:sub>
                        <m:r>
                          <a:rPr lang="en-US" altLang="zh-CN" sz="2800" b="0" i="1" smtClean="0">
                            <a:solidFill>
                              <a:schemeClr val="accent1"/>
                            </a:solidFill>
                            <a:latin typeface="Cambria Math" panose="02040503050406030204" pitchFamily="18" charset="0"/>
                            <a:ea typeface="Cambria Math" panose="02040503050406030204" pitchFamily="18" charset="0"/>
                          </a:rPr>
                          <m:t>0</m:t>
                        </m:r>
                      </m:sub>
                    </m:sSub>
                  </m:oMath>
                </a14:m>
                <a:r>
                  <a:rPr lang="zh-CN" altLang="en-US" sz="2800" dirty="0"/>
                  <a:t>（期权的价格总是不会超过股价，否则可以通过买入股票并卖出期权来套利）</a:t>
                </a:r>
                <a:endParaRPr lang="en-US" altLang="zh-CN" sz="2800" dirty="0"/>
              </a:p>
              <a:p>
                <a:pPr algn="l"/>
                <a:r>
                  <a:rPr lang="zh-CN" altLang="en-US" sz="2800" b="1" dirty="0"/>
                  <a:t>看跌期权</a:t>
                </a:r>
                <a:r>
                  <a:rPr lang="zh-CN" altLang="en-US" sz="2800" dirty="0"/>
                  <a:t>：</a:t>
                </a:r>
                <a14:m>
                  <m:oMath xmlns:m="http://schemas.openxmlformats.org/officeDocument/2006/math">
                    <m:r>
                      <a:rPr lang="en-US" altLang="zh-CN" sz="2800" b="0" i="1" smtClean="0">
                        <a:solidFill>
                          <a:schemeClr val="accent1"/>
                        </a:solidFill>
                        <a:latin typeface="Cambria Math" panose="02040503050406030204" pitchFamily="18" charset="0"/>
                      </a:rPr>
                      <m:t>𝑝</m:t>
                    </m:r>
                    <m:r>
                      <a:rPr lang="en-US" altLang="zh-CN" sz="2800" b="0" i="1" smtClean="0">
                        <a:solidFill>
                          <a:schemeClr val="accent1"/>
                        </a:solidFill>
                        <a:latin typeface="Cambria Math" panose="02040503050406030204" pitchFamily="18" charset="0"/>
                        <a:ea typeface="Cambria Math" panose="02040503050406030204" pitchFamily="18" charset="0"/>
                      </a:rPr>
                      <m:t>≤</m:t>
                    </m:r>
                    <m:r>
                      <a:rPr lang="en-US" altLang="zh-CN" sz="2800" b="0" i="1" smtClean="0">
                        <a:solidFill>
                          <a:schemeClr val="accent1"/>
                        </a:solidFill>
                        <a:latin typeface="Cambria Math" panose="02040503050406030204" pitchFamily="18" charset="0"/>
                        <a:ea typeface="Cambria Math" panose="02040503050406030204" pitchFamily="18" charset="0"/>
                      </a:rPr>
                      <m:t>𝐾</m:t>
                    </m:r>
                    <m:sSup>
                      <m:sSupPr>
                        <m:ctrlPr>
                          <a:rPr lang="en-US" altLang="zh-CN" sz="2800" b="0" i="1" smtClean="0">
                            <a:solidFill>
                              <a:schemeClr val="accent1"/>
                            </a:solidFill>
                            <a:latin typeface="Cambria Math" panose="02040503050406030204" pitchFamily="18" charset="0"/>
                            <a:ea typeface="Cambria Math" panose="02040503050406030204" pitchFamily="18" charset="0"/>
                          </a:rPr>
                        </m:ctrlPr>
                      </m:sSupPr>
                      <m:e>
                        <m:r>
                          <a:rPr lang="en-US" altLang="zh-CN" sz="2800" b="0" i="1" smtClean="0">
                            <a:solidFill>
                              <a:schemeClr val="accent1"/>
                            </a:solidFill>
                            <a:latin typeface="Cambria Math" panose="02040503050406030204" pitchFamily="18" charset="0"/>
                            <a:ea typeface="Cambria Math" panose="02040503050406030204" pitchFamily="18" charset="0"/>
                          </a:rPr>
                          <m:t>𝑒</m:t>
                        </m:r>
                      </m:e>
                      <m:sup>
                        <m:r>
                          <a:rPr lang="en-US" altLang="zh-CN" sz="2800" b="0" i="1" smtClean="0">
                            <a:solidFill>
                              <a:schemeClr val="accent1"/>
                            </a:solidFill>
                            <a:latin typeface="Cambria Math" panose="02040503050406030204" pitchFamily="18" charset="0"/>
                            <a:ea typeface="Cambria Math" panose="02040503050406030204" pitchFamily="18" charset="0"/>
                          </a:rPr>
                          <m:t>−</m:t>
                        </m:r>
                        <m:r>
                          <a:rPr lang="en-US" altLang="zh-CN" sz="2800" b="0" i="1" smtClean="0">
                            <a:solidFill>
                              <a:schemeClr val="accent1"/>
                            </a:solidFill>
                            <a:latin typeface="Cambria Math" panose="02040503050406030204" pitchFamily="18" charset="0"/>
                            <a:ea typeface="Cambria Math" panose="02040503050406030204" pitchFamily="18" charset="0"/>
                          </a:rPr>
                          <m:t>𝑟𝑇</m:t>
                        </m:r>
                      </m:sup>
                    </m:sSup>
                  </m:oMath>
                </a14:m>
                <a:r>
                  <a:rPr lang="zh-CN" altLang="en-US" sz="2800" dirty="0"/>
                  <a:t>（期权的价格不会高于执行价格的贴现值，否则可以通过卖出一个期权，并将所得资金以无风险利率进行投资）</a:t>
                </a:r>
                <a:endParaRPr lang="en-US" altLang="zh-CN" sz="2800" dirty="0"/>
              </a:p>
            </p:txBody>
          </p:sp>
        </mc:Choice>
        <mc:Fallback xmlns="">
          <p:sp>
            <p:nvSpPr>
              <p:cNvPr id="11" name="文本框 10">
                <a:extLst>
                  <a:ext uri="{FF2B5EF4-FFF2-40B4-BE49-F238E27FC236}">
                    <a16:creationId xmlns:a16="http://schemas.microsoft.com/office/drawing/2014/main" id="{D23D96F5-E3AF-981B-21F3-66BE58F0CB94}"/>
                  </a:ext>
                </a:extLst>
              </p:cNvPr>
              <p:cNvSpPr txBox="1">
                <a:spLocks noRot="1" noChangeAspect="1" noMove="1" noResize="1" noEditPoints="1" noAdjustHandles="1" noChangeArrowheads="1" noChangeShapeType="1" noTextEdit="1"/>
              </p:cNvSpPr>
              <p:nvPr/>
            </p:nvSpPr>
            <p:spPr>
              <a:xfrm>
                <a:off x="533401" y="2197894"/>
                <a:ext cx="11125199" cy="2462213"/>
              </a:xfrm>
              <a:prstGeom prst="rect">
                <a:avLst/>
              </a:prstGeom>
              <a:blipFill>
                <a:blip r:embed="rId3"/>
                <a:stretch>
                  <a:fillRect l="-1151" t="-2978" r="-712" b="-595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49096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486598" y="250621"/>
            <a:ext cx="2646879"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期权价格的上下限</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D23D96F5-E3AF-981B-21F3-66BE58F0CB94}"/>
                  </a:ext>
                </a:extLst>
              </p:cNvPr>
              <p:cNvSpPr txBox="1"/>
              <p:nvPr/>
            </p:nvSpPr>
            <p:spPr>
              <a:xfrm>
                <a:off x="708212" y="1047861"/>
                <a:ext cx="10775575" cy="5262979"/>
              </a:xfrm>
              <a:prstGeom prst="rect">
                <a:avLst/>
              </a:prstGeom>
              <a:noFill/>
            </p:spPr>
            <p:txBody>
              <a:bodyPr wrap="square" rtlCol="0">
                <a:spAutoFit/>
              </a:bodyPr>
              <a:lstStyle/>
              <a:p>
                <a:pPr algn="l"/>
                <a:r>
                  <a:rPr lang="zh-CN" altLang="en-US" sz="2800" b="1" dirty="0"/>
                  <a:t>期权价格的下限</a:t>
                </a:r>
                <a:r>
                  <a:rPr lang="zh-CN" altLang="en-US" sz="2800" dirty="0"/>
                  <a:t>：均以欧式期权为例</a:t>
                </a:r>
                <a:endParaRPr lang="en-US" altLang="zh-CN" sz="2800" dirty="0"/>
              </a:p>
              <a:p>
                <a:pPr algn="l"/>
                <a:endParaRPr lang="en-US" altLang="zh-CN" sz="1400" dirty="0"/>
              </a:p>
              <a:p>
                <a:r>
                  <a:rPr lang="zh-CN" altLang="en-US" sz="2800" b="1" dirty="0"/>
                  <a:t>看涨期权</a:t>
                </a:r>
                <a:r>
                  <a:rPr lang="zh-CN" altLang="en-US" sz="2800" dirty="0"/>
                  <a:t>：</a:t>
                </a:r>
                <a14:m>
                  <m:oMath xmlns:m="http://schemas.openxmlformats.org/officeDocument/2006/math">
                    <m:r>
                      <a:rPr lang="en-US" altLang="zh-CN" sz="2800" b="0" i="1" smtClean="0">
                        <a:solidFill>
                          <a:schemeClr val="accent1"/>
                        </a:solidFill>
                        <a:latin typeface="Cambria Math" panose="02040503050406030204" pitchFamily="18" charset="0"/>
                      </a:rPr>
                      <m:t>𝑐</m:t>
                    </m:r>
                    <m:r>
                      <a:rPr lang="en-US" altLang="zh-CN" sz="2800" b="0" i="1" smtClean="0">
                        <a:solidFill>
                          <a:schemeClr val="accent1"/>
                        </a:solidFill>
                        <a:latin typeface="Cambria Math" panose="02040503050406030204" pitchFamily="18" charset="0"/>
                        <a:ea typeface="Cambria Math" panose="02040503050406030204" pitchFamily="18" charset="0"/>
                      </a:rPr>
                      <m:t>≥</m:t>
                    </m:r>
                    <m:r>
                      <m:rPr>
                        <m:sty m:val="p"/>
                      </m:rPr>
                      <a:rPr lang="en-US" altLang="zh-CN" sz="2800" b="0" i="0" smtClean="0">
                        <a:solidFill>
                          <a:schemeClr val="accent1"/>
                        </a:solidFill>
                        <a:latin typeface="Cambria Math" panose="02040503050406030204" pitchFamily="18" charset="0"/>
                        <a:ea typeface="Cambria Math" panose="02040503050406030204" pitchFamily="18" charset="0"/>
                      </a:rPr>
                      <m:t>max</m:t>
                    </m:r>
                    <m:r>
                      <a:rPr lang="en-US" altLang="zh-CN" sz="2800" b="0" i="1" smtClean="0">
                        <a:solidFill>
                          <a:schemeClr val="accent1"/>
                        </a:solidFill>
                        <a:latin typeface="Cambria Math" panose="02040503050406030204" pitchFamily="18" charset="0"/>
                        <a:ea typeface="Cambria Math" panose="02040503050406030204" pitchFamily="18" charset="0"/>
                      </a:rPr>
                      <m:t>⁡(</m:t>
                    </m:r>
                    <m:sSub>
                      <m:sSubPr>
                        <m:ctrlPr>
                          <a:rPr lang="en-US" altLang="zh-CN" sz="2800" i="1">
                            <a:solidFill>
                              <a:schemeClr val="accent1"/>
                            </a:solidFill>
                            <a:latin typeface="Cambria Math" panose="02040503050406030204" pitchFamily="18" charset="0"/>
                            <a:ea typeface="Cambria Math" panose="02040503050406030204" pitchFamily="18" charset="0"/>
                          </a:rPr>
                        </m:ctrlPr>
                      </m:sSubPr>
                      <m:e>
                        <m:r>
                          <a:rPr lang="en-US" altLang="zh-CN" sz="2800" i="1">
                            <a:solidFill>
                              <a:schemeClr val="accent1"/>
                            </a:solidFill>
                            <a:latin typeface="Cambria Math" panose="02040503050406030204" pitchFamily="18" charset="0"/>
                            <a:ea typeface="Cambria Math" panose="02040503050406030204" pitchFamily="18" charset="0"/>
                          </a:rPr>
                          <m:t>𝑆</m:t>
                        </m:r>
                      </m:e>
                      <m:sub>
                        <m:r>
                          <a:rPr lang="en-US" altLang="zh-CN" sz="2800" i="1">
                            <a:solidFill>
                              <a:schemeClr val="accent1"/>
                            </a:solidFill>
                            <a:latin typeface="Cambria Math" panose="02040503050406030204" pitchFamily="18" charset="0"/>
                            <a:ea typeface="Cambria Math" panose="02040503050406030204" pitchFamily="18" charset="0"/>
                          </a:rPr>
                          <m:t>0</m:t>
                        </m:r>
                      </m:sub>
                    </m:sSub>
                    <m:r>
                      <a:rPr lang="en-US" altLang="zh-CN" sz="2800" b="0" i="1" smtClean="0">
                        <a:solidFill>
                          <a:schemeClr val="accent1"/>
                        </a:solidFill>
                        <a:latin typeface="Cambria Math" panose="02040503050406030204" pitchFamily="18" charset="0"/>
                        <a:ea typeface="Cambria Math" panose="02040503050406030204" pitchFamily="18" charset="0"/>
                      </a:rPr>
                      <m:t>−</m:t>
                    </m:r>
                    <m:r>
                      <a:rPr lang="en-US" altLang="zh-CN" sz="2800" i="1">
                        <a:solidFill>
                          <a:schemeClr val="accent1"/>
                        </a:solidFill>
                        <a:latin typeface="Cambria Math" panose="02040503050406030204" pitchFamily="18" charset="0"/>
                        <a:ea typeface="Cambria Math" panose="02040503050406030204" pitchFamily="18" charset="0"/>
                      </a:rPr>
                      <m:t>𝐾</m:t>
                    </m:r>
                    <m:sSup>
                      <m:sSupPr>
                        <m:ctrlPr>
                          <a:rPr lang="en-US" altLang="zh-CN" sz="2800" i="1">
                            <a:solidFill>
                              <a:schemeClr val="accent1"/>
                            </a:solidFill>
                            <a:latin typeface="Cambria Math" panose="02040503050406030204" pitchFamily="18" charset="0"/>
                            <a:ea typeface="Cambria Math" panose="02040503050406030204" pitchFamily="18" charset="0"/>
                          </a:rPr>
                        </m:ctrlPr>
                      </m:sSupPr>
                      <m:e>
                        <m:r>
                          <a:rPr lang="en-US" altLang="zh-CN" sz="2800" i="1">
                            <a:solidFill>
                              <a:schemeClr val="accent1"/>
                            </a:solidFill>
                            <a:latin typeface="Cambria Math" panose="02040503050406030204" pitchFamily="18" charset="0"/>
                            <a:ea typeface="Cambria Math" panose="02040503050406030204" pitchFamily="18" charset="0"/>
                          </a:rPr>
                          <m:t>𝑒</m:t>
                        </m:r>
                      </m:e>
                      <m:sup>
                        <m:r>
                          <a:rPr lang="en-US" altLang="zh-CN" sz="2800" b="0" i="1" smtClean="0">
                            <a:solidFill>
                              <a:schemeClr val="accent1"/>
                            </a:solidFill>
                            <a:latin typeface="Cambria Math" panose="02040503050406030204" pitchFamily="18" charset="0"/>
                            <a:ea typeface="Cambria Math" panose="02040503050406030204" pitchFamily="18" charset="0"/>
                          </a:rPr>
                          <m:t>−</m:t>
                        </m:r>
                        <m:r>
                          <a:rPr lang="en-US" altLang="zh-CN" sz="2800" i="1">
                            <a:solidFill>
                              <a:schemeClr val="accent1"/>
                            </a:solidFill>
                            <a:latin typeface="Cambria Math" panose="02040503050406030204" pitchFamily="18" charset="0"/>
                            <a:ea typeface="Cambria Math" panose="02040503050406030204" pitchFamily="18" charset="0"/>
                          </a:rPr>
                          <m:t>𝑟𝑇</m:t>
                        </m:r>
                      </m:sup>
                    </m:sSup>
                    <m:r>
                      <a:rPr lang="en-US" altLang="zh-CN" sz="2800" b="0" i="1" smtClean="0">
                        <a:solidFill>
                          <a:schemeClr val="accent1"/>
                        </a:solidFill>
                        <a:latin typeface="Cambria Math" panose="02040503050406030204" pitchFamily="18" charset="0"/>
                        <a:ea typeface="Cambria Math" panose="02040503050406030204" pitchFamily="18" charset="0"/>
                      </a:rPr>
                      <m:t>,0)</m:t>
                    </m:r>
                  </m:oMath>
                </a14:m>
                <a:endParaRPr lang="en-US" altLang="zh-CN" sz="2800" b="1" dirty="0"/>
              </a:p>
              <a:p>
                <a:r>
                  <a:rPr lang="zh-CN" altLang="en-US" sz="2800" dirty="0"/>
                  <a:t>考虑以下两个投资组合：</a:t>
                </a:r>
                <a:endParaRPr lang="en-US" altLang="zh-CN" sz="2800" dirty="0"/>
              </a:p>
              <a:p>
                <a:r>
                  <a:rPr lang="zh-CN" altLang="en-US" sz="2800" dirty="0"/>
                  <a:t>①</a:t>
                </a:r>
                <a:r>
                  <a:rPr lang="en-US" altLang="zh-CN" sz="2800" dirty="0"/>
                  <a:t>1</a:t>
                </a:r>
                <a:r>
                  <a:rPr lang="zh-CN" altLang="en-US" sz="2800" dirty="0"/>
                  <a:t>份欧式看涨期权，加上金额为</a:t>
                </a:r>
                <a14:m>
                  <m:oMath xmlns:m="http://schemas.openxmlformats.org/officeDocument/2006/math">
                    <m:r>
                      <a:rPr lang="en-US" altLang="zh-CN" sz="2800" i="1" smtClean="0">
                        <a:solidFill>
                          <a:schemeClr val="tx1"/>
                        </a:solidFill>
                        <a:latin typeface="Cambria Math" panose="02040503050406030204" pitchFamily="18" charset="0"/>
                        <a:ea typeface="Cambria Math" panose="02040503050406030204" pitchFamily="18" charset="0"/>
                      </a:rPr>
                      <m:t>𝐾</m:t>
                    </m:r>
                    <m:sSup>
                      <m:sSupPr>
                        <m:ctrlPr>
                          <a:rPr lang="en-US" altLang="zh-CN" sz="2800" i="1">
                            <a:solidFill>
                              <a:schemeClr val="tx1"/>
                            </a:solidFill>
                            <a:latin typeface="Cambria Math" panose="02040503050406030204" pitchFamily="18" charset="0"/>
                            <a:ea typeface="Cambria Math" panose="02040503050406030204" pitchFamily="18" charset="0"/>
                          </a:rPr>
                        </m:ctrlPr>
                      </m:sSupPr>
                      <m:e>
                        <m:r>
                          <a:rPr lang="en-US" altLang="zh-CN" sz="2800" i="1">
                            <a:solidFill>
                              <a:schemeClr val="tx1"/>
                            </a:solidFill>
                            <a:latin typeface="Cambria Math" panose="02040503050406030204" pitchFamily="18" charset="0"/>
                            <a:ea typeface="Cambria Math" panose="02040503050406030204" pitchFamily="18" charset="0"/>
                          </a:rPr>
                          <m:t>𝑒</m:t>
                        </m:r>
                      </m:e>
                      <m:sup>
                        <m:r>
                          <a:rPr lang="en-US" altLang="zh-CN" sz="2800" b="0" i="1" smtClean="0">
                            <a:solidFill>
                              <a:schemeClr val="tx1"/>
                            </a:solidFill>
                            <a:latin typeface="Cambria Math" panose="02040503050406030204" pitchFamily="18" charset="0"/>
                            <a:ea typeface="Cambria Math" panose="02040503050406030204" pitchFamily="18" charset="0"/>
                          </a:rPr>
                          <m:t>−</m:t>
                        </m:r>
                        <m:r>
                          <a:rPr lang="en-US" altLang="zh-CN" sz="2800" i="1">
                            <a:solidFill>
                              <a:schemeClr val="tx1"/>
                            </a:solidFill>
                            <a:latin typeface="Cambria Math" panose="02040503050406030204" pitchFamily="18" charset="0"/>
                            <a:ea typeface="Cambria Math" panose="02040503050406030204" pitchFamily="18" charset="0"/>
                          </a:rPr>
                          <m:t>𝑟𝑇</m:t>
                        </m:r>
                      </m:sup>
                    </m:sSup>
                  </m:oMath>
                </a14:m>
                <a:r>
                  <a:rPr lang="zh-CN" altLang="en-US" sz="2800" dirty="0"/>
                  <a:t>的现金，现值为</a:t>
                </a:r>
                <a14:m>
                  <m:oMath xmlns:m="http://schemas.openxmlformats.org/officeDocument/2006/math">
                    <m:r>
                      <a:rPr lang="en-US" altLang="zh-CN" sz="2800" i="1">
                        <a:solidFill>
                          <a:schemeClr val="accent1"/>
                        </a:solidFill>
                        <a:latin typeface="Cambria Math" panose="02040503050406030204" pitchFamily="18" charset="0"/>
                      </a:rPr>
                      <m:t>𝑐</m:t>
                    </m:r>
                    <m:r>
                      <a:rPr lang="en-US" altLang="zh-CN" sz="2800" b="0" i="1" smtClean="0">
                        <a:solidFill>
                          <a:schemeClr val="accent1"/>
                        </a:solidFill>
                        <a:latin typeface="Cambria Math" panose="02040503050406030204" pitchFamily="18" charset="0"/>
                      </a:rPr>
                      <m:t>+</m:t>
                    </m:r>
                    <m:r>
                      <a:rPr lang="en-US" altLang="zh-CN" sz="2800" i="1">
                        <a:solidFill>
                          <a:schemeClr val="accent1"/>
                        </a:solidFill>
                        <a:latin typeface="Cambria Math" panose="02040503050406030204" pitchFamily="18" charset="0"/>
                        <a:ea typeface="Cambria Math" panose="02040503050406030204" pitchFamily="18" charset="0"/>
                      </a:rPr>
                      <m:t>𝐾</m:t>
                    </m:r>
                    <m:sSup>
                      <m:sSupPr>
                        <m:ctrlPr>
                          <a:rPr lang="en-US" altLang="zh-CN" sz="2800" i="1">
                            <a:solidFill>
                              <a:schemeClr val="accent1"/>
                            </a:solidFill>
                            <a:latin typeface="Cambria Math" panose="02040503050406030204" pitchFamily="18" charset="0"/>
                            <a:ea typeface="Cambria Math" panose="02040503050406030204" pitchFamily="18" charset="0"/>
                          </a:rPr>
                        </m:ctrlPr>
                      </m:sSupPr>
                      <m:e>
                        <m:r>
                          <a:rPr lang="en-US" altLang="zh-CN" sz="2800" i="1">
                            <a:solidFill>
                              <a:schemeClr val="accent1"/>
                            </a:solidFill>
                            <a:latin typeface="Cambria Math" panose="02040503050406030204" pitchFamily="18" charset="0"/>
                            <a:ea typeface="Cambria Math" panose="02040503050406030204" pitchFamily="18" charset="0"/>
                          </a:rPr>
                          <m:t>𝑒</m:t>
                        </m:r>
                      </m:e>
                      <m:sup>
                        <m:r>
                          <a:rPr lang="en-US" altLang="zh-CN" sz="2800" i="1">
                            <a:solidFill>
                              <a:schemeClr val="accent1"/>
                            </a:solidFill>
                            <a:latin typeface="Cambria Math" panose="02040503050406030204" pitchFamily="18" charset="0"/>
                            <a:ea typeface="Cambria Math" panose="02040503050406030204" pitchFamily="18" charset="0"/>
                          </a:rPr>
                          <m:t>−</m:t>
                        </m:r>
                        <m:r>
                          <a:rPr lang="en-US" altLang="zh-CN" sz="2800" i="1">
                            <a:solidFill>
                              <a:schemeClr val="accent1"/>
                            </a:solidFill>
                            <a:latin typeface="Cambria Math" panose="02040503050406030204" pitchFamily="18" charset="0"/>
                            <a:ea typeface="Cambria Math" panose="02040503050406030204" pitchFamily="18" charset="0"/>
                          </a:rPr>
                          <m:t>𝑟𝑇</m:t>
                        </m:r>
                      </m:sup>
                    </m:sSup>
                  </m:oMath>
                </a14:m>
                <a:r>
                  <a:rPr lang="zh-CN" altLang="en-US" sz="2800" dirty="0"/>
                  <a:t>；</a:t>
                </a:r>
                <a:endParaRPr lang="en-US" altLang="zh-CN" sz="2800" dirty="0"/>
              </a:p>
              <a:p>
                <a:r>
                  <a:rPr lang="zh-CN" altLang="en-US" sz="2800" dirty="0"/>
                  <a:t>②</a:t>
                </a:r>
                <a:r>
                  <a:rPr lang="en-US" altLang="zh-CN" sz="2800" dirty="0"/>
                  <a:t>1</a:t>
                </a:r>
                <a:r>
                  <a:rPr lang="zh-CN" altLang="en-US" sz="2800" dirty="0"/>
                  <a:t>股股票，现值为</a:t>
                </a:r>
                <a14:m>
                  <m:oMath xmlns:m="http://schemas.openxmlformats.org/officeDocument/2006/math">
                    <m:sSub>
                      <m:sSubPr>
                        <m:ctrlPr>
                          <a:rPr lang="en-US" altLang="zh-CN" sz="2800" i="1" smtClean="0">
                            <a:solidFill>
                              <a:schemeClr val="accent1"/>
                            </a:solidFill>
                            <a:latin typeface="Cambria Math" panose="02040503050406030204" pitchFamily="18" charset="0"/>
                            <a:ea typeface="Cambria Math" panose="02040503050406030204" pitchFamily="18" charset="0"/>
                          </a:rPr>
                        </m:ctrlPr>
                      </m:sSubPr>
                      <m:e>
                        <m:r>
                          <a:rPr lang="en-US" altLang="zh-CN" sz="2800" i="1">
                            <a:solidFill>
                              <a:schemeClr val="accent1"/>
                            </a:solidFill>
                            <a:latin typeface="Cambria Math" panose="02040503050406030204" pitchFamily="18" charset="0"/>
                            <a:ea typeface="Cambria Math" panose="02040503050406030204" pitchFamily="18" charset="0"/>
                          </a:rPr>
                          <m:t>𝑆</m:t>
                        </m:r>
                      </m:e>
                      <m:sub>
                        <m:r>
                          <a:rPr lang="en-US" altLang="zh-CN" sz="2800" i="1">
                            <a:solidFill>
                              <a:schemeClr val="accent1"/>
                            </a:solidFill>
                            <a:latin typeface="Cambria Math" panose="02040503050406030204" pitchFamily="18" charset="0"/>
                            <a:ea typeface="Cambria Math" panose="02040503050406030204" pitchFamily="18" charset="0"/>
                          </a:rPr>
                          <m:t>0</m:t>
                        </m:r>
                      </m:sub>
                    </m:sSub>
                  </m:oMath>
                </a14:m>
                <a:endParaRPr lang="en-US" altLang="zh-CN" sz="2800" dirty="0"/>
              </a:p>
              <a:p>
                <a:r>
                  <a:rPr lang="zh-CN" altLang="en-US" sz="2800" dirty="0"/>
                  <a:t>方案①的未来现金流是优于（或等于）方案②，因此</a:t>
                </a:r>
                <a14:m>
                  <m:oMath xmlns:m="http://schemas.openxmlformats.org/officeDocument/2006/math">
                    <m:r>
                      <a:rPr lang="en-US" altLang="zh-CN" sz="2800" i="1" smtClean="0">
                        <a:solidFill>
                          <a:schemeClr val="accent1"/>
                        </a:solidFill>
                        <a:latin typeface="Cambria Math" panose="02040503050406030204" pitchFamily="18" charset="0"/>
                      </a:rPr>
                      <m:t>𝑐</m:t>
                    </m:r>
                    <m:r>
                      <a:rPr lang="en-US" altLang="zh-CN" sz="2800" b="0" i="1" smtClean="0">
                        <a:solidFill>
                          <a:schemeClr val="accent1"/>
                        </a:solidFill>
                        <a:latin typeface="Cambria Math" panose="02040503050406030204" pitchFamily="18" charset="0"/>
                      </a:rPr>
                      <m:t>+</m:t>
                    </m:r>
                    <m:r>
                      <a:rPr lang="en-US" altLang="zh-CN" sz="2800" i="1">
                        <a:solidFill>
                          <a:schemeClr val="accent1"/>
                        </a:solidFill>
                        <a:latin typeface="Cambria Math" panose="02040503050406030204" pitchFamily="18" charset="0"/>
                        <a:ea typeface="Cambria Math" panose="02040503050406030204" pitchFamily="18" charset="0"/>
                      </a:rPr>
                      <m:t>𝐾</m:t>
                    </m:r>
                    <m:sSup>
                      <m:sSupPr>
                        <m:ctrlPr>
                          <a:rPr lang="en-US" altLang="zh-CN" sz="2800" i="1">
                            <a:solidFill>
                              <a:schemeClr val="accent1"/>
                            </a:solidFill>
                            <a:latin typeface="Cambria Math" panose="02040503050406030204" pitchFamily="18" charset="0"/>
                            <a:ea typeface="Cambria Math" panose="02040503050406030204" pitchFamily="18" charset="0"/>
                          </a:rPr>
                        </m:ctrlPr>
                      </m:sSupPr>
                      <m:e>
                        <m:r>
                          <a:rPr lang="en-US" altLang="zh-CN" sz="2800" i="1">
                            <a:solidFill>
                              <a:schemeClr val="accent1"/>
                            </a:solidFill>
                            <a:latin typeface="Cambria Math" panose="02040503050406030204" pitchFamily="18" charset="0"/>
                            <a:ea typeface="Cambria Math" panose="02040503050406030204" pitchFamily="18" charset="0"/>
                          </a:rPr>
                          <m:t>𝑒</m:t>
                        </m:r>
                      </m:e>
                      <m:sup>
                        <m:r>
                          <a:rPr lang="en-US" altLang="zh-CN" sz="2800" i="1">
                            <a:solidFill>
                              <a:schemeClr val="accent1"/>
                            </a:solidFill>
                            <a:latin typeface="Cambria Math" panose="02040503050406030204" pitchFamily="18" charset="0"/>
                            <a:ea typeface="Cambria Math" panose="02040503050406030204" pitchFamily="18" charset="0"/>
                          </a:rPr>
                          <m:t>−</m:t>
                        </m:r>
                        <m:r>
                          <a:rPr lang="en-US" altLang="zh-CN" sz="2800" i="1">
                            <a:solidFill>
                              <a:schemeClr val="accent1"/>
                            </a:solidFill>
                            <a:latin typeface="Cambria Math" panose="02040503050406030204" pitchFamily="18" charset="0"/>
                            <a:ea typeface="Cambria Math" panose="02040503050406030204" pitchFamily="18" charset="0"/>
                          </a:rPr>
                          <m:t>𝑟𝑇</m:t>
                        </m:r>
                      </m:sup>
                    </m:sSup>
                    <m:r>
                      <a:rPr lang="en-US" altLang="zh-CN" sz="2800" i="1">
                        <a:solidFill>
                          <a:schemeClr val="accent1"/>
                        </a:solidFill>
                        <a:latin typeface="Cambria Math" panose="02040503050406030204" pitchFamily="18" charset="0"/>
                        <a:ea typeface="Cambria Math" panose="02040503050406030204" pitchFamily="18" charset="0"/>
                      </a:rPr>
                      <m:t>≥</m:t>
                    </m:r>
                    <m:sSub>
                      <m:sSubPr>
                        <m:ctrlPr>
                          <a:rPr lang="en-US" altLang="zh-CN" sz="2800" i="1">
                            <a:solidFill>
                              <a:schemeClr val="accent1"/>
                            </a:solidFill>
                            <a:latin typeface="Cambria Math" panose="02040503050406030204" pitchFamily="18" charset="0"/>
                            <a:ea typeface="Cambria Math" panose="02040503050406030204" pitchFamily="18" charset="0"/>
                          </a:rPr>
                        </m:ctrlPr>
                      </m:sSubPr>
                      <m:e>
                        <m:r>
                          <a:rPr lang="en-US" altLang="zh-CN" sz="2800" i="1">
                            <a:solidFill>
                              <a:schemeClr val="accent1"/>
                            </a:solidFill>
                            <a:latin typeface="Cambria Math" panose="02040503050406030204" pitchFamily="18" charset="0"/>
                            <a:ea typeface="Cambria Math" panose="02040503050406030204" pitchFamily="18" charset="0"/>
                          </a:rPr>
                          <m:t>𝑆</m:t>
                        </m:r>
                      </m:e>
                      <m:sub>
                        <m:r>
                          <a:rPr lang="en-US" altLang="zh-CN" sz="2800" i="1">
                            <a:solidFill>
                              <a:schemeClr val="accent1"/>
                            </a:solidFill>
                            <a:latin typeface="Cambria Math" panose="02040503050406030204" pitchFamily="18" charset="0"/>
                            <a:ea typeface="Cambria Math" panose="02040503050406030204" pitchFamily="18" charset="0"/>
                          </a:rPr>
                          <m:t>0</m:t>
                        </m:r>
                      </m:sub>
                    </m:sSub>
                  </m:oMath>
                </a14:m>
                <a:endParaRPr lang="en-US" altLang="zh-CN" sz="2800" dirty="0"/>
              </a:p>
              <a:p>
                <a:pPr algn="l"/>
                <a:endParaRPr lang="en-US" altLang="zh-CN" sz="1400" dirty="0"/>
              </a:p>
              <a:p>
                <a:r>
                  <a:rPr lang="zh-CN" altLang="en-US" sz="2800" b="1" dirty="0"/>
                  <a:t>看跌期权</a:t>
                </a:r>
                <a:r>
                  <a:rPr lang="zh-CN" altLang="en-US" sz="2800" dirty="0"/>
                  <a:t>：</a:t>
                </a:r>
                <a14:m>
                  <m:oMath xmlns:m="http://schemas.openxmlformats.org/officeDocument/2006/math">
                    <m:r>
                      <a:rPr lang="en-US" altLang="zh-CN" sz="2800" b="0" i="1" smtClean="0">
                        <a:solidFill>
                          <a:schemeClr val="accent1"/>
                        </a:solidFill>
                        <a:latin typeface="Cambria Math" panose="02040503050406030204" pitchFamily="18" charset="0"/>
                      </a:rPr>
                      <m:t>𝑝</m:t>
                    </m:r>
                    <m:r>
                      <a:rPr lang="en-US" altLang="zh-CN" sz="2800" i="1">
                        <a:solidFill>
                          <a:schemeClr val="accent1"/>
                        </a:solidFill>
                        <a:latin typeface="Cambria Math" panose="02040503050406030204" pitchFamily="18" charset="0"/>
                        <a:ea typeface="Cambria Math" panose="02040503050406030204" pitchFamily="18" charset="0"/>
                      </a:rPr>
                      <m:t>≥</m:t>
                    </m:r>
                    <m:r>
                      <m:rPr>
                        <m:sty m:val="p"/>
                      </m:rPr>
                      <a:rPr lang="en-US" altLang="zh-CN" sz="2800" b="0" i="0" smtClean="0">
                        <a:solidFill>
                          <a:schemeClr val="accent1"/>
                        </a:solidFill>
                        <a:latin typeface="Cambria Math" panose="02040503050406030204" pitchFamily="18" charset="0"/>
                        <a:ea typeface="Cambria Math" panose="02040503050406030204" pitchFamily="18" charset="0"/>
                      </a:rPr>
                      <m:t>max</m:t>
                    </m:r>
                    <m:r>
                      <a:rPr lang="en-US" altLang="zh-CN" sz="2800" b="0" i="1" smtClean="0">
                        <a:solidFill>
                          <a:schemeClr val="accent1"/>
                        </a:solidFill>
                        <a:latin typeface="Cambria Math" panose="02040503050406030204" pitchFamily="18" charset="0"/>
                        <a:ea typeface="Cambria Math" panose="02040503050406030204" pitchFamily="18" charset="0"/>
                      </a:rPr>
                      <m:t>⁡(</m:t>
                    </m:r>
                    <m:r>
                      <a:rPr lang="en-US" altLang="zh-CN" sz="2800" i="1">
                        <a:solidFill>
                          <a:schemeClr val="accent1"/>
                        </a:solidFill>
                        <a:latin typeface="Cambria Math" panose="02040503050406030204" pitchFamily="18" charset="0"/>
                        <a:ea typeface="Cambria Math" panose="02040503050406030204" pitchFamily="18" charset="0"/>
                      </a:rPr>
                      <m:t>𝐾</m:t>
                    </m:r>
                    <m:sSup>
                      <m:sSupPr>
                        <m:ctrlPr>
                          <a:rPr lang="en-US" altLang="zh-CN" sz="2800" i="1">
                            <a:solidFill>
                              <a:schemeClr val="accent1"/>
                            </a:solidFill>
                            <a:latin typeface="Cambria Math" panose="02040503050406030204" pitchFamily="18" charset="0"/>
                            <a:ea typeface="Cambria Math" panose="02040503050406030204" pitchFamily="18" charset="0"/>
                          </a:rPr>
                        </m:ctrlPr>
                      </m:sSupPr>
                      <m:e>
                        <m:r>
                          <a:rPr lang="en-US" altLang="zh-CN" sz="2800" i="1">
                            <a:solidFill>
                              <a:schemeClr val="accent1"/>
                            </a:solidFill>
                            <a:latin typeface="Cambria Math" panose="02040503050406030204" pitchFamily="18" charset="0"/>
                            <a:ea typeface="Cambria Math" panose="02040503050406030204" pitchFamily="18" charset="0"/>
                          </a:rPr>
                          <m:t>𝑒</m:t>
                        </m:r>
                      </m:e>
                      <m:sup>
                        <m:r>
                          <a:rPr lang="en-US" altLang="zh-CN" sz="2800" i="1">
                            <a:solidFill>
                              <a:schemeClr val="accent1"/>
                            </a:solidFill>
                            <a:latin typeface="Cambria Math" panose="02040503050406030204" pitchFamily="18" charset="0"/>
                            <a:ea typeface="Cambria Math" panose="02040503050406030204" pitchFamily="18" charset="0"/>
                          </a:rPr>
                          <m:t>−</m:t>
                        </m:r>
                        <m:r>
                          <a:rPr lang="en-US" altLang="zh-CN" sz="2800" i="1">
                            <a:solidFill>
                              <a:schemeClr val="accent1"/>
                            </a:solidFill>
                            <a:latin typeface="Cambria Math" panose="02040503050406030204" pitchFamily="18" charset="0"/>
                            <a:ea typeface="Cambria Math" panose="02040503050406030204" pitchFamily="18" charset="0"/>
                          </a:rPr>
                          <m:t>𝑟𝑇</m:t>
                        </m:r>
                      </m:sup>
                    </m:sSup>
                    <m:r>
                      <a:rPr lang="en-US" altLang="zh-CN" sz="2800" b="0" i="1" smtClean="0">
                        <a:solidFill>
                          <a:schemeClr val="accent1"/>
                        </a:solidFill>
                        <a:latin typeface="Cambria Math" panose="02040503050406030204" pitchFamily="18" charset="0"/>
                        <a:ea typeface="Cambria Math" panose="02040503050406030204" pitchFamily="18" charset="0"/>
                      </a:rPr>
                      <m:t>−</m:t>
                    </m:r>
                    <m:sSub>
                      <m:sSubPr>
                        <m:ctrlPr>
                          <a:rPr lang="en-US" altLang="zh-CN" sz="2800" i="1">
                            <a:solidFill>
                              <a:schemeClr val="accent1"/>
                            </a:solidFill>
                            <a:latin typeface="Cambria Math" panose="02040503050406030204" pitchFamily="18" charset="0"/>
                            <a:ea typeface="Cambria Math" panose="02040503050406030204" pitchFamily="18" charset="0"/>
                          </a:rPr>
                        </m:ctrlPr>
                      </m:sSubPr>
                      <m:e>
                        <m:r>
                          <a:rPr lang="en-US" altLang="zh-CN" sz="2800" i="1">
                            <a:solidFill>
                              <a:schemeClr val="accent1"/>
                            </a:solidFill>
                            <a:latin typeface="Cambria Math" panose="02040503050406030204" pitchFamily="18" charset="0"/>
                            <a:ea typeface="Cambria Math" panose="02040503050406030204" pitchFamily="18" charset="0"/>
                          </a:rPr>
                          <m:t>𝑆</m:t>
                        </m:r>
                      </m:e>
                      <m:sub>
                        <m:r>
                          <a:rPr lang="en-US" altLang="zh-CN" sz="2800" i="1">
                            <a:solidFill>
                              <a:schemeClr val="accent1"/>
                            </a:solidFill>
                            <a:latin typeface="Cambria Math" panose="02040503050406030204" pitchFamily="18" charset="0"/>
                            <a:ea typeface="Cambria Math" panose="02040503050406030204" pitchFamily="18" charset="0"/>
                          </a:rPr>
                          <m:t>0</m:t>
                        </m:r>
                      </m:sub>
                    </m:sSub>
                    <m:r>
                      <a:rPr lang="en-US" altLang="zh-CN" sz="2800" i="1">
                        <a:solidFill>
                          <a:schemeClr val="accent1"/>
                        </a:solidFill>
                        <a:latin typeface="Cambria Math" panose="02040503050406030204" pitchFamily="18" charset="0"/>
                        <a:ea typeface="Cambria Math" panose="02040503050406030204" pitchFamily="18" charset="0"/>
                      </a:rPr>
                      <m:t>,0</m:t>
                    </m:r>
                    <m:r>
                      <a:rPr lang="en-US" altLang="zh-CN" sz="2800" b="0" i="1" smtClean="0">
                        <a:solidFill>
                          <a:schemeClr val="accent1"/>
                        </a:solidFill>
                        <a:latin typeface="Cambria Math" panose="02040503050406030204" pitchFamily="18" charset="0"/>
                        <a:ea typeface="Cambria Math" panose="02040503050406030204" pitchFamily="18" charset="0"/>
                      </a:rPr>
                      <m:t>)</m:t>
                    </m:r>
                  </m:oMath>
                </a14:m>
                <a:endParaRPr lang="en-US" altLang="zh-CN" sz="2800" dirty="0"/>
              </a:p>
              <a:p>
                <a:r>
                  <a:rPr lang="zh-CN" altLang="en-US" sz="2800" dirty="0"/>
                  <a:t>考虑以下两个投资组合：</a:t>
                </a:r>
                <a:endParaRPr lang="en-US" altLang="zh-CN" sz="2800" dirty="0"/>
              </a:p>
              <a:p>
                <a:r>
                  <a:rPr lang="zh-CN" altLang="en-US" sz="2800" dirty="0"/>
                  <a:t>①</a:t>
                </a:r>
                <a:r>
                  <a:rPr lang="en-US" altLang="zh-CN" sz="2800" dirty="0"/>
                  <a:t> 1</a:t>
                </a:r>
                <a:r>
                  <a:rPr lang="zh-CN" altLang="en-US" sz="2800" dirty="0"/>
                  <a:t>份欧式看跌期权，加上</a:t>
                </a:r>
                <a:r>
                  <a:rPr lang="en-US" altLang="zh-CN" sz="2800" dirty="0"/>
                  <a:t>1</a:t>
                </a:r>
                <a:r>
                  <a:rPr lang="zh-CN" altLang="en-US" sz="2800" dirty="0"/>
                  <a:t>股股票，现值为</a:t>
                </a:r>
                <a14:m>
                  <m:oMath xmlns:m="http://schemas.openxmlformats.org/officeDocument/2006/math">
                    <m:r>
                      <a:rPr lang="en-US" altLang="zh-CN" sz="2800" b="0" i="1" smtClean="0">
                        <a:solidFill>
                          <a:schemeClr val="accent1"/>
                        </a:solidFill>
                        <a:latin typeface="Cambria Math" panose="02040503050406030204" pitchFamily="18" charset="0"/>
                      </a:rPr>
                      <m:t>𝑝</m:t>
                    </m:r>
                    <m:r>
                      <a:rPr lang="en-US" altLang="zh-CN" sz="2800" b="0" i="1" smtClean="0">
                        <a:solidFill>
                          <a:schemeClr val="accent1"/>
                        </a:solidFill>
                        <a:latin typeface="Cambria Math" panose="02040503050406030204" pitchFamily="18" charset="0"/>
                      </a:rPr>
                      <m:t>+</m:t>
                    </m:r>
                    <m:sSub>
                      <m:sSubPr>
                        <m:ctrlPr>
                          <a:rPr lang="en-US" altLang="zh-CN" sz="2800" i="1">
                            <a:solidFill>
                              <a:schemeClr val="accent1"/>
                            </a:solidFill>
                            <a:latin typeface="Cambria Math" panose="02040503050406030204" pitchFamily="18" charset="0"/>
                            <a:ea typeface="Cambria Math" panose="02040503050406030204" pitchFamily="18" charset="0"/>
                          </a:rPr>
                        </m:ctrlPr>
                      </m:sSubPr>
                      <m:e>
                        <m:r>
                          <a:rPr lang="en-US" altLang="zh-CN" sz="2800" i="1">
                            <a:solidFill>
                              <a:schemeClr val="accent1"/>
                            </a:solidFill>
                            <a:latin typeface="Cambria Math" panose="02040503050406030204" pitchFamily="18" charset="0"/>
                            <a:ea typeface="Cambria Math" panose="02040503050406030204" pitchFamily="18" charset="0"/>
                          </a:rPr>
                          <m:t>𝑆</m:t>
                        </m:r>
                      </m:e>
                      <m:sub>
                        <m:r>
                          <a:rPr lang="en-US" altLang="zh-CN" sz="2800" i="1">
                            <a:solidFill>
                              <a:schemeClr val="accent1"/>
                            </a:solidFill>
                            <a:latin typeface="Cambria Math" panose="02040503050406030204" pitchFamily="18" charset="0"/>
                            <a:ea typeface="Cambria Math" panose="02040503050406030204" pitchFamily="18" charset="0"/>
                          </a:rPr>
                          <m:t>0</m:t>
                        </m:r>
                      </m:sub>
                    </m:sSub>
                  </m:oMath>
                </a14:m>
                <a:r>
                  <a:rPr lang="zh-CN" altLang="en-US" sz="2800" dirty="0"/>
                  <a:t>；</a:t>
                </a:r>
                <a:endParaRPr lang="en-US" altLang="zh-CN" sz="2800" dirty="0"/>
              </a:p>
              <a:p>
                <a:r>
                  <a:rPr lang="zh-CN" altLang="en-US" sz="2800" dirty="0"/>
                  <a:t>②金额为</a:t>
                </a:r>
                <a14:m>
                  <m:oMath xmlns:m="http://schemas.openxmlformats.org/officeDocument/2006/math">
                    <m:r>
                      <a:rPr lang="en-US" altLang="zh-CN" sz="2800" i="1" smtClean="0">
                        <a:solidFill>
                          <a:schemeClr val="accent1"/>
                        </a:solidFill>
                        <a:latin typeface="Cambria Math" panose="02040503050406030204" pitchFamily="18" charset="0"/>
                        <a:ea typeface="Cambria Math" panose="02040503050406030204" pitchFamily="18" charset="0"/>
                      </a:rPr>
                      <m:t>𝐾</m:t>
                    </m:r>
                    <m:sSup>
                      <m:sSupPr>
                        <m:ctrlPr>
                          <a:rPr lang="en-US" altLang="zh-CN" sz="2800" i="1">
                            <a:solidFill>
                              <a:schemeClr val="accent1"/>
                            </a:solidFill>
                            <a:latin typeface="Cambria Math" panose="02040503050406030204" pitchFamily="18" charset="0"/>
                            <a:ea typeface="Cambria Math" panose="02040503050406030204" pitchFamily="18" charset="0"/>
                          </a:rPr>
                        </m:ctrlPr>
                      </m:sSupPr>
                      <m:e>
                        <m:r>
                          <a:rPr lang="en-US" altLang="zh-CN" sz="2800" i="1">
                            <a:solidFill>
                              <a:schemeClr val="accent1"/>
                            </a:solidFill>
                            <a:latin typeface="Cambria Math" panose="02040503050406030204" pitchFamily="18" charset="0"/>
                            <a:ea typeface="Cambria Math" panose="02040503050406030204" pitchFamily="18" charset="0"/>
                          </a:rPr>
                          <m:t>𝑒</m:t>
                        </m:r>
                      </m:e>
                      <m:sup>
                        <m:r>
                          <a:rPr lang="en-US" altLang="zh-CN" sz="2800" b="0" i="1" smtClean="0">
                            <a:solidFill>
                              <a:schemeClr val="accent1"/>
                            </a:solidFill>
                            <a:latin typeface="Cambria Math" panose="02040503050406030204" pitchFamily="18" charset="0"/>
                            <a:ea typeface="Cambria Math" panose="02040503050406030204" pitchFamily="18" charset="0"/>
                          </a:rPr>
                          <m:t>−</m:t>
                        </m:r>
                        <m:r>
                          <a:rPr lang="en-US" altLang="zh-CN" sz="2800" i="1">
                            <a:solidFill>
                              <a:schemeClr val="accent1"/>
                            </a:solidFill>
                            <a:latin typeface="Cambria Math" panose="02040503050406030204" pitchFamily="18" charset="0"/>
                            <a:ea typeface="Cambria Math" panose="02040503050406030204" pitchFamily="18" charset="0"/>
                          </a:rPr>
                          <m:t>𝑟𝑇</m:t>
                        </m:r>
                      </m:sup>
                    </m:sSup>
                  </m:oMath>
                </a14:m>
                <a:r>
                  <a:rPr lang="zh-CN" altLang="en-US" sz="2800" dirty="0"/>
                  <a:t>的现金</a:t>
                </a:r>
                <a:endParaRPr lang="en-US" altLang="zh-CN" sz="2800" dirty="0"/>
              </a:p>
              <a:p>
                <a:r>
                  <a:rPr lang="zh-CN" altLang="en-US" sz="2800" dirty="0"/>
                  <a:t>方案①的未来现金流是优于（或等于）方案②，因此</a:t>
                </a:r>
                <a14:m>
                  <m:oMath xmlns:m="http://schemas.openxmlformats.org/officeDocument/2006/math">
                    <m:r>
                      <a:rPr lang="en-US" altLang="zh-CN" sz="2800" i="1">
                        <a:solidFill>
                          <a:schemeClr val="accent1"/>
                        </a:solidFill>
                        <a:latin typeface="Cambria Math" panose="02040503050406030204" pitchFamily="18" charset="0"/>
                      </a:rPr>
                      <m:t>𝑝</m:t>
                    </m:r>
                    <m:r>
                      <a:rPr lang="en-US" altLang="zh-CN" sz="2800" i="1">
                        <a:solidFill>
                          <a:schemeClr val="accent1"/>
                        </a:solidFill>
                        <a:latin typeface="Cambria Math" panose="02040503050406030204" pitchFamily="18" charset="0"/>
                      </a:rPr>
                      <m:t>+</m:t>
                    </m:r>
                    <m:sSub>
                      <m:sSubPr>
                        <m:ctrlPr>
                          <a:rPr lang="en-US" altLang="zh-CN" sz="2800" i="1">
                            <a:solidFill>
                              <a:schemeClr val="accent1"/>
                            </a:solidFill>
                            <a:latin typeface="Cambria Math" panose="02040503050406030204" pitchFamily="18" charset="0"/>
                            <a:ea typeface="Cambria Math" panose="02040503050406030204" pitchFamily="18" charset="0"/>
                          </a:rPr>
                        </m:ctrlPr>
                      </m:sSubPr>
                      <m:e>
                        <m:r>
                          <a:rPr lang="en-US" altLang="zh-CN" sz="2800" i="1">
                            <a:solidFill>
                              <a:schemeClr val="accent1"/>
                            </a:solidFill>
                            <a:latin typeface="Cambria Math" panose="02040503050406030204" pitchFamily="18" charset="0"/>
                            <a:ea typeface="Cambria Math" panose="02040503050406030204" pitchFamily="18" charset="0"/>
                          </a:rPr>
                          <m:t>𝑆</m:t>
                        </m:r>
                      </m:e>
                      <m:sub>
                        <m:r>
                          <a:rPr lang="en-US" altLang="zh-CN" sz="2800" i="1">
                            <a:solidFill>
                              <a:schemeClr val="accent1"/>
                            </a:solidFill>
                            <a:latin typeface="Cambria Math" panose="02040503050406030204" pitchFamily="18" charset="0"/>
                            <a:ea typeface="Cambria Math" panose="02040503050406030204" pitchFamily="18" charset="0"/>
                          </a:rPr>
                          <m:t>0</m:t>
                        </m:r>
                      </m:sub>
                    </m:sSub>
                    <m:r>
                      <a:rPr lang="en-US" altLang="zh-CN" sz="2800" i="1">
                        <a:solidFill>
                          <a:schemeClr val="accent1"/>
                        </a:solidFill>
                        <a:latin typeface="Cambria Math" panose="02040503050406030204" pitchFamily="18" charset="0"/>
                        <a:ea typeface="Cambria Math" panose="02040503050406030204" pitchFamily="18" charset="0"/>
                      </a:rPr>
                      <m:t>≥</m:t>
                    </m:r>
                    <m:r>
                      <a:rPr lang="en-US" altLang="zh-CN" sz="2800" i="1">
                        <a:solidFill>
                          <a:schemeClr val="accent1"/>
                        </a:solidFill>
                        <a:latin typeface="Cambria Math" panose="02040503050406030204" pitchFamily="18" charset="0"/>
                        <a:ea typeface="Cambria Math" panose="02040503050406030204" pitchFamily="18" charset="0"/>
                      </a:rPr>
                      <m:t>𝐾</m:t>
                    </m:r>
                    <m:sSup>
                      <m:sSupPr>
                        <m:ctrlPr>
                          <a:rPr lang="en-US" altLang="zh-CN" sz="2800" i="1">
                            <a:solidFill>
                              <a:schemeClr val="accent1"/>
                            </a:solidFill>
                            <a:latin typeface="Cambria Math" panose="02040503050406030204" pitchFamily="18" charset="0"/>
                            <a:ea typeface="Cambria Math" panose="02040503050406030204" pitchFamily="18" charset="0"/>
                          </a:rPr>
                        </m:ctrlPr>
                      </m:sSupPr>
                      <m:e>
                        <m:r>
                          <a:rPr lang="en-US" altLang="zh-CN" sz="2800" i="1">
                            <a:solidFill>
                              <a:schemeClr val="accent1"/>
                            </a:solidFill>
                            <a:latin typeface="Cambria Math" panose="02040503050406030204" pitchFamily="18" charset="0"/>
                            <a:ea typeface="Cambria Math" panose="02040503050406030204" pitchFamily="18" charset="0"/>
                          </a:rPr>
                          <m:t>𝑒</m:t>
                        </m:r>
                      </m:e>
                      <m:sup>
                        <m:r>
                          <a:rPr lang="en-US" altLang="zh-CN" sz="2800" i="1">
                            <a:solidFill>
                              <a:schemeClr val="accent1"/>
                            </a:solidFill>
                            <a:latin typeface="Cambria Math" panose="02040503050406030204" pitchFamily="18" charset="0"/>
                            <a:ea typeface="Cambria Math" panose="02040503050406030204" pitchFamily="18" charset="0"/>
                          </a:rPr>
                          <m:t>−</m:t>
                        </m:r>
                        <m:r>
                          <a:rPr lang="en-US" altLang="zh-CN" sz="2800" i="1">
                            <a:solidFill>
                              <a:schemeClr val="accent1"/>
                            </a:solidFill>
                            <a:latin typeface="Cambria Math" panose="02040503050406030204" pitchFamily="18" charset="0"/>
                            <a:ea typeface="Cambria Math" panose="02040503050406030204" pitchFamily="18" charset="0"/>
                          </a:rPr>
                          <m:t>𝑟𝑇</m:t>
                        </m:r>
                      </m:sup>
                    </m:sSup>
                  </m:oMath>
                </a14:m>
                <a:endParaRPr lang="en-US" altLang="zh-CN" sz="2800" dirty="0"/>
              </a:p>
            </p:txBody>
          </p:sp>
        </mc:Choice>
        <mc:Fallback xmlns="">
          <p:sp>
            <p:nvSpPr>
              <p:cNvPr id="11" name="文本框 10">
                <a:extLst>
                  <a:ext uri="{FF2B5EF4-FFF2-40B4-BE49-F238E27FC236}">
                    <a16:creationId xmlns:a16="http://schemas.microsoft.com/office/drawing/2014/main" id="{D23D96F5-E3AF-981B-21F3-66BE58F0CB94}"/>
                  </a:ext>
                </a:extLst>
              </p:cNvPr>
              <p:cNvSpPr txBox="1">
                <a:spLocks noRot="1" noChangeAspect="1" noMove="1" noResize="1" noEditPoints="1" noAdjustHandles="1" noChangeArrowheads="1" noChangeShapeType="1" noTextEdit="1"/>
              </p:cNvSpPr>
              <p:nvPr/>
            </p:nvSpPr>
            <p:spPr>
              <a:xfrm>
                <a:off x="708212" y="1047861"/>
                <a:ext cx="10775575" cy="5262979"/>
              </a:xfrm>
              <a:prstGeom prst="rect">
                <a:avLst/>
              </a:prstGeom>
              <a:blipFill>
                <a:blip r:embed="rId3"/>
                <a:stretch>
                  <a:fillRect l="-1131" t="-1390" r="-339" b="-23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9070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7413D8F7-960A-4AC0-8E95-15FB87233B1B}"/>
              </a:ext>
            </a:extLst>
          </p:cNvPr>
          <p:cNvGrpSpPr/>
          <p:nvPr/>
        </p:nvGrpSpPr>
        <p:grpSpPr>
          <a:xfrm>
            <a:off x="541532" y="456537"/>
            <a:ext cx="2160513" cy="1360772"/>
            <a:chOff x="373605" y="283629"/>
            <a:chExt cx="2160513" cy="1360772"/>
          </a:xfrm>
        </p:grpSpPr>
        <p:sp>
          <p:nvSpPr>
            <p:cNvPr id="5" name="TextBox 4"/>
            <p:cNvSpPr txBox="1"/>
            <p:nvPr/>
          </p:nvSpPr>
          <p:spPr bwMode="auto">
            <a:xfrm>
              <a:off x="373605" y="283629"/>
              <a:ext cx="1563876" cy="943776"/>
            </a:xfrm>
            <a:prstGeom prst="rect">
              <a:avLst/>
            </a:prstGeom>
            <a:noFill/>
          </p:spPr>
          <p:txBody>
            <a:bodyPr wrap="none" lIns="121913" tIns="60956" rIns="121913" bIns="60956">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zh-CN" altLang="en-US" sz="5333" b="0" i="0" u="none" strike="noStrike" kern="0" cap="none" spc="-200" normalizeH="0" baseline="0" noProof="0" dirty="0">
                  <a:ln w="1905">
                    <a:noFill/>
                  </a:ln>
                  <a:solidFill>
                    <a:srgbClr val="FF0000"/>
                  </a:solidFill>
                  <a:effectLst/>
                  <a:uLnTx/>
                  <a:uFillTx/>
                  <a:latin typeface="字魂35号-经典雅黑" panose="02000000000000000000" pitchFamily="2" charset="-122"/>
                  <a:ea typeface="字魂35号-经典雅黑" panose="02000000000000000000" pitchFamily="2" charset="-122"/>
                </a:rPr>
                <a:t>目录</a:t>
              </a:r>
            </a:p>
          </p:txBody>
        </p:sp>
        <p:sp>
          <p:nvSpPr>
            <p:cNvPr id="6" name="TextBox 5"/>
            <p:cNvSpPr txBox="1"/>
            <p:nvPr/>
          </p:nvSpPr>
          <p:spPr bwMode="auto">
            <a:xfrm>
              <a:off x="373605" y="1110865"/>
              <a:ext cx="2160513" cy="533536"/>
            </a:xfrm>
            <a:prstGeom prst="rect">
              <a:avLst/>
            </a:prstGeom>
            <a:noFill/>
          </p:spPr>
          <p:txBody>
            <a:bodyPr wrap="none" lIns="121913" tIns="60956" rIns="121913" bIns="60956">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kumimoji="0" lang="en-US" altLang="zh-CN" sz="2667" b="1" i="0" u="none" strike="noStrike" kern="1200" cap="none" spc="0" normalizeH="0" baseline="0" noProof="0" dirty="0">
                  <a:ln>
                    <a:noFill/>
                  </a:ln>
                  <a:solidFill>
                    <a:srgbClr val="FF0000"/>
                  </a:solidFill>
                  <a:effectLst/>
                  <a:uLnTx/>
                  <a:uFillTx/>
                  <a:latin typeface="字魂35号-经典雅黑" panose="02000000000000000000" pitchFamily="2" charset="-122"/>
                  <a:ea typeface="字魂35号-经典雅黑" panose="02000000000000000000" pitchFamily="2" charset="-122"/>
                </a:rPr>
                <a:t>CONTENTS</a:t>
              </a:r>
              <a:endParaRPr kumimoji="0" lang="zh-CN" altLang="en-US" sz="2667" b="1" i="0" u="none" strike="noStrike" kern="1200" cap="none" spc="0" normalizeH="0" baseline="0" noProof="0" dirty="0">
                <a:ln>
                  <a:noFill/>
                </a:ln>
                <a:solidFill>
                  <a:srgbClr val="FF0000"/>
                </a:solidFill>
                <a:effectLst/>
                <a:uLnTx/>
                <a:uFillTx/>
                <a:latin typeface="字魂35号-经典雅黑" panose="02000000000000000000" pitchFamily="2" charset="-122"/>
                <a:ea typeface="字魂35号-经典雅黑" panose="02000000000000000000" pitchFamily="2" charset="-122"/>
              </a:endParaRPr>
            </a:p>
          </p:txBody>
        </p:sp>
      </p:grpSp>
      <p:grpSp>
        <p:nvGrpSpPr>
          <p:cNvPr id="7" name="组合 6">
            <a:extLst>
              <a:ext uri="{FF2B5EF4-FFF2-40B4-BE49-F238E27FC236}">
                <a16:creationId xmlns:a16="http://schemas.microsoft.com/office/drawing/2014/main" id="{59EB2A67-FD74-4134-96C9-17CE246D7E2D}"/>
              </a:ext>
            </a:extLst>
          </p:cNvPr>
          <p:cNvGrpSpPr/>
          <p:nvPr/>
        </p:nvGrpSpPr>
        <p:grpSpPr>
          <a:xfrm>
            <a:off x="3984059" y="1936024"/>
            <a:ext cx="3804218" cy="687948"/>
            <a:chOff x="3993858" y="1478759"/>
            <a:chExt cx="3804218" cy="687948"/>
          </a:xfrm>
        </p:grpSpPr>
        <p:sp>
          <p:nvSpPr>
            <p:cNvPr id="8" name="TextBox 7"/>
            <p:cNvSpPr txBox="1"/>
            <p:nvPr/>
          </p:nvSpPr>
          <p:spPr bwMode="auto">
            <a:xfrm>
              <a:off x="4781880" y="1478759"/>
              <a:ext cx="3016196"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预习内容检测</a:t>
              </a:r>
            </a:p>
          </p:txBody>
        </p:sp>
        <p:sp>
          <p:nvSpPr>
            <p:cNvPr id="16" name="TextBox 15"/>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01</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grpSp>
        <p:nvGrpSpPr>
          <p:cNvPr id="9" name="组合 8">
            <a:extLst>
              <a:ext uri="{FF2B5EF4-FFF2-40B4-BE49-F238E27FC236}">
                <a16:creationId xmlns:a16="http://schemas.microsoft.com/office/drawing/2014/main" id="{B0993134-6BA1-4CAA-BE6F-9ED07F69EAE4}"/>
              </a:ext>
            </a:extLst>
          </p:cNvPr>
          <p:cNvGrpSpPr/>
          <p:nvPr/>
        </p:nvGrpSpPr>
        <p:grpSpPr>
          <a:xfrm>
            <a:off x="3984059" y="4641446"/>
            <a:ext cx="5189213" cy="687948"/>
            <a:chOff x="3993858" y="1478759"/>
            <a:chExt cx="5189213" cy="687948"/>
          </a:xfrm>
        </p:grpSpPr>
        <p:sp>
          <p:nvSpPr>
            <p:cNvPr id="10" name="TextBox 7">
              <a:extLst>
                <a:ext uri="{FF2B5EF4-FFF2-40B4-BE49-F238E27FC236}">
                  <a16:creationId xmlns:a16="http://schemas.microsoft.com/office/drawing/2014/main" id="{16D0D477-A10D-433A-B7A5-E7B2E1FC00E7}"/>
                </a:ext>
              </a:extLst>
            </p:cNvPr>
            <p:cNvSpPr txBox="1"/>
            <p:nvPr/>
          </p:nvSpPr>
          <p:spPr bwMode="auto">
            <a:xfrm>
              <a:off x="4781880" y="1478759"/>
              <a:ext cx="4401191"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资产配置与业绩评估</a:t>
              </a:r>
            </a:p>
          </p:txBody>
        </p:sp>
        <p:sp>
          <p:nvSpPr>
            <p:cNvPr id="11" name="TextBox 15">
              <a:extLst>
                <a:ext uri="{FF2B5EF4-FFF2-40B4-BE49-F238E27FC236}">
                  <a16:creationId xmlns:a16="http://schemas.microsoft.com/office/drawing/2014/main" id="{07F95305-64C8-49AD-933E-AAE07008E9C0}"/>
                </a:ext>
              </a:extLst>
            </p:cNvPr>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04</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grpSp>
        <p:nvGrpSpPr>
          <p:cNvPr id="12" name="组合 11">
            <a:extLst>
              <a:ext uri="{FF2B5EF4-FFF2-40B4-BE49-F238E27FC236}">
                <a16:creationId xmlns:a16="http://schemas.microsoft.com/office/drawing/2014/main" id="{C46034B8-7673-466E-8778-FD4D5DE3443F}"/>
              </a:ext>
            </a:extLst>
          </p:cNvPr>
          <p:cNvGrpSpPr/>
          <p:nvPr/>
        </p:nvGrpSpPr>
        <p:grpSpPr>
          <a:xfrm>
            <a:off x="3984059" y="3739638"/>
            <a:ext cx="3804218" cy="687948"/>
            <a:chOff x="3993858" y="1478759"/>
            <a:chExt cx="3804218" cy="687948"/>
          </a:xfrm>
        </p:grpSpPr>
        <p:sp>
          <p:nvSpPr>
            <p:cNvPr id="13" name="TextBox 7">
              <a:extLst>
                <a:ext uri="{FF2B5EF4-FFF2-40B4-BE49-F238E27FC236}">
                  <a16:creationId xmlns:a16="http://schemas.microsoft.com/office/drawing/2014/main" id="{7CC42332-8B64-4D97-AD3A-BE45A6D60B5D}"/>
                </a:ext>
              </a:extLst>
            </p:cNvPr>
            <p:cNvSpPr txBox="1"/>
            <p:nvPr/>
          </p:nvSpPr>
          <p:spPr bwMode="auto">
            <a:xfrm>
              <a:off x="4781880" y="1478759"/>
              <a:ext cx="3016196"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证券投资基金</a:t>
              </a:r>
            </a:p>
          </p:txBody>
        </p:sp>
        <p:sp>
          <p:nvSpPr>
            <p:cNvPr id="14" name="TextBox 15">
              <a:extLst>
                <a:ext uri="{FF2B5EF4-FFF2-40B4-BE49-F238E27FC236}">
                  <a16:creationId xmlns:a16="http://schemas.microsoft.com/office/drawing/2014/main" id="{41B904F7-B254-411A-8567-584F0C1C779D}"/>
                </a:ext>
              </a:extLst>
            </p:cNvPr>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03</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grpSp>
        <p:nvGrpSpPr>
          <p:cNvPr id="15" name="组合 14">
            <a:extLst>
              <a:ext uri="{FF2B5EF4-FFF2-40B4-BE49-F238E27FC236}">
                <a16:creationId xmlns:a16="http://schemas.microsoft.com/office/drawing/2014/main" id="{5B065390-BFB3-488F-A964-001B9F81E8F9}"/>
              </a:ext>
            </a:extLst>
          </p:cNvPr>
          <p:cNvGrpSpPr/>
          <p:nvPr/>
        </p:nvGrpSpPr>
        <p:grpSpPr>
          <a:xfrm>
            <a:off x="3984059" y="2837831"/>
            <a:ext cx="1957559" cy="687948"/>
            <a:chOff x="3993858" y="1478759"/>
            <a:chExt cx="1957559" cy="687948"/>
          </a:xfrm>
        </p:grpSpPr>
        <p:sp>
          <p:nvSpPr>
            <p:cNvPr id="17" name="TextBox 7">
              <a:extLst>
                <a:ext uri="{FF2B5EF4-FFF2-40B4-BE49-F238E27FC236}">
                  <a16:creationId xmlns:a16="http://schemas.microsoft.com/office/drawing/2014/main" id="{7F4CA2E9-F045-408D-A721-621A60E5D770}"/>
                </a:ext>
              </a:extLst>
            </p:cNvPr>
            <p:cNvSpPr txBox="1"/>
            <p:nvPr/>
          </p:nvSpPr>
          <p:spPr bwMode="auto">
            <a:xfrm>
              <a:off x="4781880" y="1478759"/>
              <a:ext cx="1169537"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期权</a:t>
              </a:r>
            </a:p>
          </p:txBody>
        </p:sp>
        <p:sp>
          <p:nvSpPr>
            <p:cNvPr id="18" name="TextBox 15">
              <a:extLst>
                <a:ext uri="{FF2B5EF4-FFF2-40B4-BE49-F238E27FC236}">
                  <a16:creationId xmlns:a16="http://schemas.microsoft.com/office/drawing/2014/main" id="{F83E54A8-CA77-4B59-ACF8-87E1D880BBCD}"/>
                </a:ext>
              </a:extLst>
            </p:cNvPr>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02</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spTree>
    <p:extLst>
      <p:ext uri="{BB962C8B-B14F-4D97-AF65-F5344CB8AC3E}">
        <p14:creationId xmlns:p14="http://schemas.microsoft.com/office/powerpoint/2010/main" val="21106731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687040" y="250621"/>
            <a:ext cx="2245999" cy="461665"/>
          </a:xfrm>
          <a:prstGeom prst="rect">
            <a:avLst/>
          </a:prstGeom>
          <a:noFill/>
        </p:spPr>
        <p:txBody>
          <a:bodyPr wrap="none" rtlCol="0">
            <a:spAutoFit/>
          </a:bodyPr>
          <a:lstStyle/>
          <a:p>
            <a:pPr algn="ctr" defTabSz="866943" fontAlgn="base">
              <a:spcBef>
                <a:spcPct val="0"/>
              </a:spcBef>
              <a:spcAft>
                <a:spcPct val="0"/>
              </a:spcAft>
            </a:pP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Put-Call Parity</a:t>
            </a:r>
            <a:endPar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endParaRP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A15E0564-2F93-66EF-14D9-6FB455AF2B16}"/>
                  </a:ext>
                </a:extLst>
              </p:cNvPr>
              <p:cNvSpPr txBox="1"/>
              <p:nvPr/>
            </p:nvSpPr>
            <p:spPr>
              <a:xfrm>
                <a:off x="228600" y="1874729"/>
                <a:ext cx="11734800" cy="3108543"/>
              </a:xfrm>
              <a:prstGeom prst="rect">
                <a:avLst/>
              </a:prstGeom>
              <a:noFill/>
            </p:spPr>
            <p:txBody>
              <a:bodyPr wrap="square" rtlCol="0">
                <a:spAutoFit/>
              </a:bodyPr>
              <a:lstStyle/>
              <a:p>
                <a:pPr algn="l"/>
                <a:r>
                  <a:rPr lang="zh-CN" altLang="en-US" sz="2800" dirty="0"/>
                  <a:t>看涨</a:t>
                </a:r>
                <a:r>
                  <a:rPr lang="en-US" altLang="zh-CN" sz="2800" dirty="0"/>
                  <a:t>-</a:t>
                </a:r>
                <a:r>
                  <a:rPr lang="zh-CN" altLang="en-US" sz="2800" dirty="0"/>
                  <a:t>看跌期权平价公式：</a:t>
                </a:r>
                <a:r>
                  <a:rPr lang="zh-CN" altLang="en-US" sz="2800" dirty="0">
                    <a:solidFill>
                      <a:srgbClr val="FF0000"/>
                    </a:solidFill>
                  </a:rPr>
                  <a:t>☆☆☆</a:t>
                </a:r>
                <a:endParaRPr lang="en-US" altLang="zh-CN" sz="2800" dirty="0">
                  <a:solidFill>
                    <a:srgbClr val="FF0000"/>
                  </a:solidFill>
                </a:endParaRPr>
              </a:p>
              <a:p>
                <a:pPr algn="l"/>
                <a:endParaRPr lang="en-US" altLang="zh-CN" sz="1400" dirty="0"/>
              </a:p>
              <a:p>
                <a:r>
                  <a:rPr lang="zh-CN" altLang="en-US" sz="2800" dirty="0"/>
                  <a:t>考虑以下两个投资组合：</a:t>
                </a:r>
                <a:endParaRPr lang="en-US" altLang="zh-CN" sz="2800" dirty="0"/>
              </a:p>
              <a:p>
                <a:r>
                  <a:rPr lang="zh-CN" altLang="en-US" sz="2800" dirty="0"/>
                  <a:t>①</a:t>
                </a:r>
                <a:r>
                  <a:rPr lang="en-US" altLang="zh-CN" sz="2800" dirty="0"/>
                  <a:t>1</a:t>
                </a:r>
                <a:r>
                  <a:rPr lang="zh-CN" altLang="en-US" sz="2800" dirty="0"/>
                  <a:t>份欧式看涨期权，加上金额为</a:t>
                </a:r>
                <a14:m>
                  <m:oMath xmlns:m="http://schemas.openxmlformats.org/officeDocument/2006/math">
                    <m:r>
                      <a:rPr lang="en-US" altLang="zh-CN" sz="2800" i="1" smtClean="0">
                        <a:solidFill>
                          <a:schemeClr val="tx1"/>
                        </a:solidFill>
                        <a:latin typeface="Cambria Math" panose="02040503050406030204" pitchFamily="18" charset="0"/>
                        <a:ea typeface="Cambria Math" panose="02040503050406030204" pitchFamily="18" charset="0"/>
                      </a:rPr>
                      <m:t>𝐾</m:t>
                    </m:r>
                    <m:sSup>
                      <m:sSupPr>
                        <m:ctrlPr>
                          <a:rPr lang="en-US" altLang="zh-CN" sz="2800" i="1">
                            <a:solidFill>
                              <a:schemeClr val="tx1"/>
                            </a:solidFill>
                            <a:latin typeface="Cambria Math" panose="02040503050406030204" pitchFamily="18" charset="0"/>
                            <a:ea typeface="Cambria Math" panose="02040503050406030204" pitchFamily="18" charset="0"/>
                          </a:rPr>
                        </m:ctrlPr>
                      </m:sSupPr>
                      <m:e>
                        <m:r>
                          <a:rPr lang="en-US" altLang="zh-CN" sz="2800" i="1">
                            <a:solidFill>
                              <a:schemeClr val="tx1"/>
                            </a:solidFill>
                            <a:latin typeface="Cambria Math" panose="02040503050406030204" pitchFamily="18" charset="0"/>
                            <a:ea typeface="Cambria Math" panose="02040503050406030204" pitchFamily="18" charset="0"/>
                          </a:rPr>
                          <m:t>𝑒</m:t>
                        </m:r>
                      </m:e>
                      <m:sup>
                        <m:r>
                          <a:rPr lang="en-US" altLang="zh-CN" sz="2800" b="0" i="1" smtClean="0">
                            <a:solidFill>
                              <a:schemeClr val="tx1"/>
                            </a:solidFill>
                            <a:latin typeface="Cambria Math" panose="02040503050406030204" pitchFamily="18" charset="0"/>
                            <a:ea typeface="Cambria Math" panose="02040503050406030204" pitchFamily="18" charset="0"/>
                          </a:rPr>
                          <m:t>−</m:t>
                        </m:r>
                        <m:r>
                          <a:rPr lang="en-US" altLang="zh-CN" sz="2800" i="1">
                            <a:solidFill>
                              <a:schemeClr val="tx1"/>
                            </a:solidFill>
                            <a:latin typeface="Cambria Math" panose="02040503050406030204" pitchFamily="18" charset="0"/>
                            <a:ea typeface="Cambria Math" panose="02040503050406030204" pitchFamily="18" charset="0"/>
                          </a:rPr>
                          <m:t>𝑟𝑇</m:t>
                        </m:r>
                      </m:sup>
                    </m:sSup>
                  </m:oMath>
                </a14:m>
                <a:r>
                  <a:rPr lang="zh-CN" altLang="en-US" sz="2800" dirty="0"/>
                  <a:t>的现金，现值为</a:t>
                </a:r>
                <a14:m>
                  <m:oMath xmlns:m="http://schemas.openxmlformats.org/officeDocument/2006/math">
                    <m:r>
                      <a:rPr lang="en-US" altLang="zh-CN" sz="2800" i="1">
                        <a:solidFill>
                          <a:schemeClr val="accent1"/>
                        </a:solidFill>
                        <a:latin typeface="Cambria Math" panose="02040503050406030204" pitchFamily="18" charset="0"/>
                      </a:rPr>
                      <m:t>𝑐</m:t>
                    </m:r>
                    <m:r>
                      <a:rPr lang="en-US" altLang="zh-CN" sz="2800" b="0" i="1" smtClean="0">
                        <a:solidFill>
                          <a:schemeClr val="accent1"/>
                        </a:solidFill>
                        <a:latin typeface="Cambria Math" panose="02040503050406030204" pitchFamily="18" charset="0"/>
                      </a:rPr>
                      <m:t>+</m:t>
                    </m:r>
                    <m:r>
                      <a:rPr lang="en-US" altLang="zh-CN" sz="2800" i="1">
                        <a:solidFill>
                          <a:schemeClr val="accent1"/>
                        </a:solidFill>
                        <a:latin typeface="Cambria Math" panose="02040503050406030204" pitchFamily="18" charset="0"/>
                        <a:ea typeface="Cambria Math" panose="02040503050406030204" pitchFamily="18" charset="0"/>
                      </a:rPr>
                      <m:t>𝐾</m:t>
                    </m:r>
                    <m:sSup>
                      <m:sSupPr>
                        <m:ctrlPr>
                          <a:rPr lang="en-US" altLang="zh-CN" sz="2800" i="1">
                            <a:solidFill>
                              <a:schemeClr val="accent1"/>
                            </a:solidFill>
                            <a:latin typeface="Cambria Math" panose="02040503050406030204" pitchFamily="18" charset="0"/>
                            <a:ea typeface="Cambria Math" panose="02040503050406030204" pitchFamily="18" charset="0"/>
                          </a:rPr>
                        </m:ctrlPr>
                      </m:sSupPr>
                      <m:e>
                        <m:r>
                          <a:rPr lang="en-US" altLang="zh-CN" sz="2800" i="1">
                            <a:solidFill>
                              <a:schemeClr val="accent1"/>
                            </a:solidFill>
                            <a:latin typeface="Cambria Math" panose="02040503050406030204" pitchFamily="18" charset="0"/>
                            <a:ea typeface="Cambria Math" panose="02040503050406030204" pitchFamily="18" charset="0"/>
                          </a:rPr>
                          <m:t>𝑒</m:t>
                        </m:r>
                      </m:e>
                      <m:sup>
                        <m:r>
                          <a:rPr lang="en-US" altLang="zh-CN" sz="2800" i="1">
                            <a:solidFill>
                              <a:schemeClr val="accent1"/>
                            </a:solidFill>
                            <a:latin typeface="Cambria Math" panose="02040503050406030204" pitchFamily="18" charset="0"/>
                            <a:ea typeface="Cambria Math" panose="02040503050406030204" pitchFamily="18" charset="0"/>
                          </a:rPr>
                          <m:t>−</m:t>
                        </m:r>
                        <m:r>
                          <a:rPr lang="en-US" altLang="zh-CN" sz="2800" i="1">
                            <a:solidFill>
                              <a:schemeClr val="accent1"/>
                            </a:solidFill>
                            <a:latin typeface="Cambria Math" panose="02040503050406030204" pitchFamily="18" charset="0"/>
                            <a:ea typeface="Cambria Math" panose="02040503050406030204" pitchFamily="18" charset="0"/>
                          </a:rPr>
                          <m:t>𝑟𝑇</m:t>
                        </m:r>
                      </m:sup>
                    </m:sSup>
                  </m:oMath>
                </a14:m>
                <a:r>
                  <a:rPr lang="zh-CN" altLang="en-US" sz="2800" dirty="0"/>
                  <a:t>；</a:t>
                </a:r>
                <a:endParaRPr lang="en-US" altLang="zh-CN" sz="2800" dirty="0"/>
              </a:p>
              <a:p>
                <a:r>
                  <a:rPr lang="zh-CN" altLang="en-US" sz="2800" dirty="0"/>
                  <a:t>②</a:t>
                </a:r>
                <a:r>
                  <a:rPr lang="en-US" altLang="zh-CN" sz="2800" dirty="0"/>
                  <a:t>1</a:t>
                </a:r>
                <a:r>
                  <a:rPr lang="zh-CN" altLang="en-US" sz="2800" dirty="0"/>
                  <a:t>份欧式看跌期权，加上</a:t>
                </a:r>
                <a:r>
                  <a:rPr lang="en-US" altLang="zh-CN" sz="2800" dirty="0"/>
                  <a:t>1</a:t>
                </a:r>
                <a:r>
                  <a:rPr lang="zh-CN" altLang="en-US" sz="2800" dirty="0"/>
                  <a:t>股股票，现值为</a:t>
                </a:r>
                <a14:m>
                  <m:oMath xmlns:m="http://schemas.openxmlformats.org/officeDocument/2006/math">
                    <m:r>
                      <a:rPr lang="en-US" altLang="zh-CN" sz="2800" b="0" i="1" smtClean="0">
                        <a:solidFill>
                          <a:schemeClr val="accent1"/>
                        </a:solidFill>
                        <a:latin typeface="Cambria Math" panose="02040503050406030204" pitchFamily="18" charset="0"/>
                      </a:rPr>
                      <m:t>𝑝</m:t>
                    </m:r>
                    <m:r>
                      <a:rPr lang="en-US" altLang="zh-CN" sz="2800" b="0" i="1" smtClean="0">
                        <a:solidFill>
                          <a:schemeClr val="accent1"/>
                        </a:solidFill>
                        <a:latin typeface="Cambria Math" panose="02040503050406030204" pitchFamily="18" charset="0"/>
                      </a:rPr>
                      <m:t>+</m:t>
                    </m:r>
                    <m:sSub>
                      <m:sSubPr>
                        <m:ctrlPr>
                          <a:rPr lang="en-US" altLang="zh-CN" sz="2800" i="1">
                            <a:solidFill>
                              <a:schemeClr val="accent1"/>
                            </a:solidFill>
                            <a:latin typeface="Cambria Math" panose="02040503050406030204" pitchFamily="18" charset="0"/>
                            <a:ea typeface="Cambria Math" panose="02040503050406030204" pitchFamily="18" charset="0"/>
                          </a:rPr>
                        </m:ctrlPr>
                      </m:sSubPr>
                      <m:e>
                        <m:r>
                          <a:rPr lang="en-US" altLang="zh-CN" sz="2800" i="1">
                            <a:solidFill>
                              <a:schemeClr val="accent1"/>
                            </a:solidFill>
                            <a:latin typeface="Cambria Math" panose="02040503050406030204" pitchFamily="18" charset="0"/>
                            <a:ea typeface="Cambria Math" panose="02040503050406030204" pitchFamily="18" charset="0"/>
                          </a:rPr>
                          <m:t>𝑆</m:t>
                        </m:r>
                      </m:e>
                      <m:sub>
                        <m:r>
                          <a:rPr lang="en-US" altLang="zh-CN" sz="2800" i="1">
                            <a:solidFill>
                              <a:schemeClr val="accent1"/>
                            </a:solidFill>
                            <a:latin typeface="Cambria Math" panose="02040503050406030204" pitchFamily="18" charset="0"/>
                            <a:ea typeface="Cambria Math" panose="02040503050406030204" pitchFamily="18" charset="0"/>
                          </a:rPr>
                          <m:t>0</m:t>
                        </m:r>
                      </m:sub>
                    </m:sSub>
                  </m:oMath>
                </a14:m>
                <a:r>
                  <a:rPr lang="zh-CN" altLang="en-US" sz="2800" dirty="0"/>
                  <a:t>；</a:t>
                </a:r>
                <a:endParaRPr lang="en-US" altLang="zh-CN" sz="2800" dirty="0"/>
              </a:p>
              <a:p>
                <a:endParaRPr lang="en-US" altLang="zh-CN" sz="1400" dirty="0"/>
              </a:p>
              <a:p>
                <a:pPr algn="l"/>
                <a:r>
                  <a:rPr lang="zh-CN" altLang="en-US" sz="2800" dirty="0"/>
                  <a:t>方案①的未来现金流与方案②完全相同，若满足无套利条件我们可以得到：</a:t>
                </a:r>
                <a:endParaRPr lang="en-US" altLang="zh-CN" sz="2800" dirty="0"/>
              </a:p>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rPr>
                        <m:t>𝑝</m:t>
                      </m:r>
                      <m:r>
                        <a:rPr lang="en-US" altLang="zh-CN" sz="2800" b="0" i="1" smtClean="0">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𝑆</m:t>
                          </m:r>
                        </m:e>
                        <m:sub>
                          <m:r>
                            <a:rPr lang="en-US" altLang="zh-CN" sz="2800" i="1">
                              <a:solidFill>
                                <a:srgbClr val="FF0000"/>
                              </a:solidFill>
                              <a:latin typeface="Cambria Math" panose="02040503050406030204" pitchFamily="18" charset="0"/>
                              <a:ea typeface="Cambria Math" panose="02040503050406030204" pitchFamily="18" charset="0"/>
                            </a:rPr>
                            <m:t>0</m:t>
                          </m:r>
                        </m:sub>
                      </m:sSub>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rPr>
                        <m:t>𝑐</m:t>
                      </m:r>
                      <m:r>
                        <a:rPr lang="en-US" altLang="zh-CN" sz="2800" i="1">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𝐾</m:t>
                      </m:r>
                      <m:sSup>
                        <m:sSupPr>
                          <m:ctrlPr>
                            <a:rPr lang="en-US" altLang="zh-CN" sz="2800" i="1">
                              <a:solidFill>
                                <a:srgbClr val="FF0000"/>
                              </a:solidFill>
                              <a:latin typeface="Cambria Math" panose="02040503050406030204" pitchFamily="18" charset="0"/>
                              <a:ea typeface="Cambria Math" panose="02040503050406030204" pitchFamily="18" charset="0"/>
                            </a:rPr>
                          </m:ctrlPr>
                        </m:sSupPr>
                        <m:e>
                          <m:r>
                            <a:rPr lang="en-US" altLang="zh-CN" sz="2800" i="1">
                              <a:solidFill>
                                <a:srgbClr val="FF0000"/>
                              </a:solidFill>
                              <a:latin typeface="Cambria Math" panose="02040503050406030204" pitchFamily="18" charset="0"/>
                              <a:ea typeface="Cambria Math" panose="02040503050406030204" pitchFamily="18" charset="0"/>
                            </a:rPr>
                            <m:t>𝑒</m:t>
                          </m:r>
                        </m:e>
                        <m:sup>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𝑟𝑇</m:t>
                          </m:r>
                        </m:sup>
                      </m:sSup>
                    </m:oMath>
                  </m:oMathPara>
                </a14:m>
                <a:endParaRPr lang="zh-CN" altLang="en-US" sz="2800" dirty="0"/>
              </a:p>
            </p:txBody>
          </p:sp>
        </mc:Choice>
        <mc:Fallback xmlns="">
          <p:sp>
            <p:nvSpPr>
              <p:cNvPr id="2" name="文本框 1">
                <a:extLst>
                  <a:ext uri="{FF2B5EF4-FFF2-40B4-BE49-F238E27FC236}">
                    <a16:creationId xmlns:a16="http://schemas.microsoft.com/office/drawing/2014/main" id="{A15E0564-2F93-66EF-14D9-6FB455AF2B16}"/>
                  </a:ext>
                </a:extLst>
              </p:cNvPr>
              <p:cNvSpPr txBox="1">
                <a:spLocks noRot="1" noChangeAspect="1" noMove="1" noResize="1" noEditPoints="1" noAdjustHandles="1" noChangeArrowheads="1" noChangeShapeType="1" noTextEdit="1"/>
              </p:cNvSpPr>
              <p:nvPr/>
            </p:nvSpPr>
            <p:spPr>
              <a:xfrm>
                <a:off x="228600" y="1874729"/>
                <a:ext cx="11734800" cy="3108543"/>
              </a:xfrm>
              <a:prstGeom prst="rect">
                <a:avLst/>
              </a:prstGeom>
              <a:blipFill>
                <a:blip r:embed="rId3"/>
                <a:stretch>
                  <a:fillRect l="-1091" t="-2358" r="-25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89036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794376"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期权交易策略</a:t>
            </a: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grpSp>
        <p:nvGrpSpPr>
          <p:cNvPr id="12" name="组合 11">
            <a:extLst>
              <a:ext uri="{FF2B5EF4-FFF2-40B4-BE49-F238E27FC236}">
                <a16:creationId xmlns:a16="http://schemas.microsoft.com/office/drawing/2014/main" id="{41580465-BC60-895F-DE14-51C76E67DA03}"/>
              </a:ext>
            </a:extLst>
          </p:cNvPr>
          <p:cNvGrpSpPr/>
          <p:nvPr/>
        </p:nvGrpSpPr>
        <p:grpSpPr>
          <a:xfrm>
            <a:off x="457599" y="1047861"/>
            <a:ext cx="11276801" cy="5028893"/>
            <a:chOff x="415001" y="1137363"/>
            <a:chExt cx="11276801" cy="5028893"/>
          </a:xfrm>
        </p:grpSpPr>
        <p:pic>
          <p:nvPicPr>
            <p:cNvPr id="3" name="图片 2">
              <a:extLst>
                <a:ext uri="{FF2B5EF4-FFF2-40B4-BE49-F238E27FC236}">
                  <a16:creationId xmlns:a16="http://schemas.microsoft.com/office/drawing/2014/main" id="{EEE4AC88-D413-2A60-5157-AF7E09BC784F}"/>
                </a:ext>
              </a:extLst>
            </p:cNvPr>
            <p:cNvPicPr>
              <a:picLocks noChangeAspect="1"/>
            </p:cNvPicPr>
            <p:nvPr/>
          </p:nvPicPr>
          <p:blipFill>
            <a:blip r:embed="rId4"/>
            <a:stretch>
              <a:fillRect/>
            </a:stretch>
          </p:blipFill>
          <p:spPr>
            <a:xfrm>
              <a:off x="415001" y="1137363"/>
              <a:ext cx="5593937" cy="2511878"/>
            </a:xfrm>
            <a:prstGeom prst="rect">
              <a:avLst/>
            </a:prstGeom>
          </p:spPr>
        </p:pic>
        <p:pic>
          <p:nvPicPr>
            <p:cNvPr id="5" name="图片 4">
              <a:extLst>
                <a:ext uri="{FF2B5EF4-FFF2-40B4-BE49-F238E27FC236}">
                  <a16:creationId xmlns:a16="http://schemas.microsoft.com/office/drawing/2014/main" id="{14A372E5-9C9B-06A9-9822-A4040A3E3BA2}"/>
                </a:ext>
              </a:extLst>
            </p:cNvPr>
            <p:cNvPicPr>
              <a:picLocks noChangeAspect="1"/>
            </p:cNvPicPr>
            <p:nvPr/>
          </p:nvPicPr>
          <p:blipFill>
            <a:blip r:embed="rId5"/>
            <a:stretch>
              <a:fillRect/>
            </a:stretch>
          </p:blipFill>
          <p:spPr>
            <a:xfrm>
              <a:off x="415001" y="3649241"/>
              <a:ext cx="5593938" cy="2517015"/>
            </a:xfrm>
            <a:prstGeom prst="rect">
              <a:avLst/>
            </a:prstGeom>
          </p:spPr>
        </p:pic>
        <p:pic>
          <p:nvPicPr>
            <p:cNvPr id="7" name="图片 6">
              <a:extLst>
                <a:ext uri="{FF2B5EF4-FFF2-40B4-BE49-F238E27FC236}">
                  <a16:creationId xmlns:a16="http://schemas.microsoft.com/office/drawing/2014/main" id="{45230821-63FB-3754-F23F-539BA91AFDAE}"/>
                </a:ext>
              </a:extLst>
            </p:cNvPr>
            <p:cNvPicPr>
              <a:picLocks noChangeAspect="1"/>
            </p:cNvPicPr>
            <p:nvPr/>
          </p:nvPicPr>
          <p:blipFill>
            <a:blip r:embed="rId6"/>
            <a:stretch>
              <a:fillRect/>
            </a:stretch>
          </p:blipFill>
          <p:spPr>
            <a:xfrm>
              <a:off x="6008938" y="1137363"/>
              <a:ext cx="5682864" cy="2511878"/>
            </a:xfrm>
            <a:prstGeom prst="rect">
              <a:avLst/>
            </a:prstGeom>
          </p:spPr>
        </p:pic>
        <p:pic>
          <p:nvPicPr>
            <p:cNvPr id="11" name="图片 10">
              <a:extLst>
                <a:ext uri="{FF2B5EF4-FFF2-40B4-BE49-F238E27FC236}">
                  <a16:creationId xmlns:a16="http://schemas.microsoft.com/office/drawing/2014/main" id="{1E4EEBD7-FFE4-EC3B-5EDA-DB05D5C5B4EE}"/>
                </a:ext>
              </a:extLst>
            </p:cNvPr>
            <p:cNvPicPr>
              <a:picLocks noChangeAspect="1"/>
            </p:cNvPicPr>
            <p:nvPr/>
          </p:nvPicPr>
          <p:blipFill rotWithShape="1">
            <a:blip r:embed="rId7"/>
            <a:srcRect r="5414"/>
            <a:stretch/>
          </p:blipFill>
          <p:spPr>
            <a:xfrm>
              <a:off x="6008937" y="3649241"/>
              <a:ext cx="5682863" cy="2514189"/>
            </a:xfrm>
            <a:prstGeom prst="rect">
              <a:avLst/>
            </a:prstGeom>
          </p:spPr>
        </p:pic>
      </p:grpSp>
      <p:sp>
        <p:nvSpPr>
          <p:cNvPr id="13" name="文本框 12">
            <a:extLst>
              <a:ext uri="{FF2B5EF4-FFF2-40B4-BE49-F238E27FC236}">
                <a16:creationId xmlns:a16="http://schemas.microsoft.com/office/drawing/2014/main" id="{572BA3FD-A6E0-2157-D8EE-119D143B5078}"/>
              </a:ext>
            </a:extLst>
          </p:cNvPr>
          <p:cNvSpPr txBox="1"/>
          <p:nvPr/>
        </p:nvSpPr>
        <p:spPr>
          <a:xfrm>
            <a:off x="8841298" y="6167719"/>
            <a:ext cx="3350702" cy="461665"/>
          </a:xfrm>
          <a:prstGeom prst="rect">
            <a:avLst/>
          </a:prstGeom>
          <a:noFill/>
        </p:spPr>
        <p:txBody>
          <a:bodyPr wrap="square" rtlCol="0">
            <a:spAutoFit/>
          </a:bodyPr>
          <a:lstStyle/>
          <a:p>
            <a:pPr algn="l"/>
            <a:r>
              <a:rPr lang="zh-CN" altLang="en-US" sz="2400" dirty="0">
                <a:solidFill>
                  <a:schemeClr val="accent1"/>
                </a:solidFill>
              </a:rPr>
              <a:t>其他的策略请自行了解。</a:t>
            </a:r>
          </a:p>
        </p:txBody>
      </p:sp>
    </p:spTree>
    <p:extLst>
      <p:ext uri="{BB962C8B-B14F-4D97-AF65-F5344CB8AC3E}">
        <p14:creationId xmlns:p14="http://schemas.microsoft.com/office/powerpoint/2010/main" val="23497807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948264" y="250621"/>
            <a:ext cx="172355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二叉树模型</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3CE5F7D1-A68E-14F5-AB1C-6F945E1FFEA8}"/>
                  </a:ext>
                </a:extLst>
              </p:cNvPr>
              <p:cNvSpPr txBox="1"/>
              <p:nvPr/>
            </p:nvSpPr>
            <p:spPr>
              <a:xfrm>
                <a:off x="451720" y="959223"/>
                <a:ext cx="11288560" cy="3323987"/>
              </a:xfrm>
              <a:prstGeom prst="rect">
                <a:avLst/>
              </a:prstGeom>
              <a:noFill/>
            </p:spPr>
            <p:txBody>
              <a:bodyPr wrap="square" rtlCol="0">
                <a:spAutoFit/>
              </a:bodyPr>
              <a:lstStyle/>
              <a:p>
                <a:pPr algn="l"/>
                <a:r>
                  <a:rPr lang="zh-CN" altLang="en-US" sz="2800" dirty="0"/>
                  <a:t>先考虑单步二叉树模型：</a:t>
                </a:r>
                <a:endParaRPr lang="en-US" altLang="zh-CN" sz="2800" dirty="0"/>
              </a:p>
              <a:p>
                <a:pPr algn="l"/>
                <a:endParaRPr lang="en-US" altLang="zh-CN" sz="1400" dirty="0"/>
              </a:p>
              <a:p>
                <a:r>
                  <a:rPr lang="zh-CN" altLang="en-US" sz="2800" dirty="0"/>
                  <a:t>股票的初始价格为</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𝑆</m:t>
                        </m:r>
                      </m:e>
                      <m:sub>
                        <m:r>
                          <a:rPr lang="en-US" altLang="zh-CN" sz="2800" b="0" i="1" smtClean="0">
                            <a:latin typeface="Cambria Math" panose="02040503050406030204" pitchFamily="18" charset="0"/>
                          </a:rPr>
                          <m:t>0</m:t>
                        </m:r>
                      </m:sub>
                    </m:sSub>
                  </m:oMath>
                </a14:m>
                <a:r>
                  <a:rPr lang="zh-CN" altLang="en-US" sz="2800" dirty="0"/>
                  <a:t>，对应的期权价格为</a:t>
                </a:r>
                <a14:m>
                  <m:oMath xmlns:m="http://schemas.openxmlformats.org/officeDocument/2006/math">
                    <m:r>
                      <a:rPr lang="en-US" altLang="zh-CN" sz="2800" b="0" i="1" smtClean="0">
                        <a:latin typeface="Cambria Math" panose="02040503050406030204" pitchFamily="18" charset="0"/>
                      </a:rPr>
                      <m:t>𝑓</m:t>
                    </m:r>
                  </m:oMath>
                </a14:m>
                <a:r>
                  <a:rPr lang="zh-CN" altLang="en-US" sz="2800" dirty="0"/>
                  <a:t>，假定期权的期限为</a:t>
                </a:r>
                <a14:m>
                  <m:oMath xmlns:m="http://schemas.openxmlformats.org/officeDocument/2006/math">
                    <m:r>
                      <a:rPr lang="en-US" altLang="zh-CN" sz="2800" b="0" i="1" smtClean="0">
                        <a:latin typeface="Cambria Math" panose="02040503050406030204" pitchFamily="18" charset="0"/>
                      </a:rPr>
                      <m:t>𝑇</m:t>
                    </m:r>
                  </m:oMath>
                </a14:m>
                <a:r>
                  <a:rPr lang="zh-CN" altLang="en-US" sz="2800" dirty="0"/>
                  <a:t>，以连续复利计算的无风险利率为</a:t>
                </a:r>
                <a14:m>
                  <m:oMath xmlns:m="http://schemas.openxmlformats.org/officeDocument/2006/math">
                    <m:r>
                      <a:rPr lang="en-US" altLang="zh-CN" sz="2800" b="0" i="1" smtClean="0">
                        <a:latin typeface="Cambria Math" panose="02040503050406030204" pitchFamily="18" charset="0"/>
                      </a:rPr>
                      <m:t>𝑟</m:t>
                    </m:r>
                  </m:oMath>
                </a14:m>
                <a:r>
                  <a:rPr lang="zh-CN" altLang="en-US" sz="2800" dirty="0"/>
                  <a:t>；在期权有效期内，股票价格要么上涨到</a:t>
                </a:r>
                <a14:m>
                  <m:oMath xmlns:m="http://schemas.openxmlformats.org/officeDocument/2006/math">
                    <m:r>
                      <a:rPr lang="en-US" altLang="zh-CN" sz="2800" i="1" dirty="0" smtClean="0">
                        <a:latin typeface="Cambria Math" panose="02040503050406030204" pitchFamily="18" charset="0"/>
                      </a:rPr>
                      <m:t>𝑢</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𝑆</m:t>
                        </m:r>
                      </m:e>
                      <m:sub>
                        <m:r>
                          <a:rPr lang="en-US" altLang="zh-CN" sz="2800" i="1">
                            <a:latin typeface="Cambria Math" panose="02040503050406030204" pitchFamily="18" charset="0"/>
                          </a:rPr>
                          <m:t>0</m:t>
                        </m:r>
                      </m:sub>
                    </m:sSub>
                  </m:oMath>
                </a14:m>
                <a:r>
                  <a:rPr lang="zh-CN" altLang="en-US" sz="2800" dirty="0"/>
                  <a:t>，或者下跌至</a:t>
                </a:r>
                <a14:m>
                  <m:oMath xmlns:m="http://schemas.openxmlformats.org/officeDocument/2006/math">
                    <m:r>
                      <a:rPr lang="en-US" altLang="zh-CN" sz="2800" i="1" dirty="0" smtClean="0">
                        <a:latin typeface="Cambria Math" panose="02040503050406030204" pitchFamily="18" charset="0"/>
                      </a:rPr>
                      <m:t>𝑑</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𝑆</m:t>
                        </m:r>
                      </m:e>
                      <m:sub>
                        <m:r>
                          <a:rPr lang="en-US" altLang="zh-CN" sz="2800" i="1">
                            <a:latin typeface="Cambria Math" panose="02040503050406030204" pitchFamily="18" charset="0"/>
                          </a:rPr>
                          <m:t>0</m:t>
                        </m:r>
                      </m:sub>
                    </m:sSub>
                  </m:oMath>
                </a14:m>
                <a:r>
                  <a:rPr lang="zh-CN" altLang="en-US" sz="2800" dirty="0"/>
                  <a:t>（其中</a:t>
                </a:r>
                <a14:m>
                  <m:oMath xmlns:m="http://schemas.openxmlformats.org/officeDocument/2006/math">
                    <m:r>
                      <a:rPr lang="en-US" altLang="zh-CN" sz="2800" i="1" dirty="0">
                        <a:latin typeface="Cambria Math" panose="02040503050406030204" pitchFamily="18" charset="0"/>
                      </a:rPr>
                      <m:t>𝑢</m:t>
                    </m:r>
                    <m:r>
                      <a:rPr lang="en-US" altLang="zh-CN" sz="2800" b="0" i="1" smtClean="0">
                        <a:latin typeface="Cambria Math" panose="02040503050406030204" pitchFamily="18" charset="0"/>
                      </a:rPr>
                      <m:t>&gt;1</m:t>
                    </m:r>
                  </m:oMath>
                </a14:m>
                <a:r>
                  <a:rPr lang="zh-CN" altLang="en-US" sz="2800" dirty="0"/>
                  <a:t>，</a:t>
                </a:r>
                <a14:m>
                  <m:oMath xmlns:m="http://schemas.openxmlformats.org/officeDocument/2006/math">
                    <m:r>
                      <a:rPr lang="en-US" altLang="zh-CN" sz="2800" i="1" dirty="0">
                        <a:latin typeface="Cambria Math" panose="02040503050406030204" pitchFamily="18" charset="0"/>
                      </a:rPr>
                      <m:t>𝑑</m:t>
                    </m:r>
                    <m:r>
                      <a:rPr lang="en-US" altLang="zh-CN" sz="2800" b="0" i="1" dirty="0" smtClean="0">
                        <a:latin typeface="Cambria Math" panose="02040503050406030204" pitchFamily="18" charset="0"/>
                      </a:rPr>
                      <m:t>&lt;1</m:t>
                    </m:r>
                  </m:oMath>
                </a14:m>
                <a:r>
                  <a:rPr lang="zh-CN" altLang="en-US" sz="2800" dirty="0"/>
                  <a:t>，若</a:t>
                </a:r>
                <a14:m>
                  <m:oMath xmlns:m="http://schemas.openxmlformats.org/officeDocument/2006/math">
                    <m:r>
                      <a:rPr lang="en-US" altLang="zh-CN" sz="2800" i="1" dirty="0">
                        <a:latin typeface="Cambria Math" panose="02040503050406030204" pitchFamily="18" charset="0"/>
                      </a:rPr>
                      <m:t>𝑢</m:t>
                    </m:r>
                    <m:r>
                      <a:rPr lang="en-US" altLang="zh-CN" sz="2800" i="1" dirty="0" smtClean="0">
                        <a:latin typeface="Cambria Math" panose="02040503050406030204" pitchFamily="18" charset="0"/>
                      </a:rPr>
                      <m:t>𝑑</m:t>
                    </m:r>
                    <m:r>
                      <a:rPr lang="en-US" altLang="zh-CN" sz="2800" b="0" i="1" dirty="0" smtClean="0">
                        <a:latin typeface="Cambria Math" panose="02040503050406030204" pitchFamily="18" charset="0"/>
                      </a:rPr>
                      <m:t>=</m:t>
                    </m:r>
                    <m:r>
                      <a:rPr lang="en-US" altLang="zh-CN" sz="2800" i="1" dirty="0">
                        <a:latin typeface="Cambria Math" panose="02040503050406030204" pitchFamily="18" charset="0"/>
                      </a:rPr>
                      <m:t>1</m:t>
                    </m:r>
                  </m:oMath>
                </a14:m>
                <a:r>
                  <a:rPr lang="zh-CN" altLang="en-US" sz="2800" dirty="0"/>
                  <a:t>，则在多步二叉树模型中可以使每一步的节点都能重合）；股价上涨和下跌时对应的期权价格分别为</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𝑓</m:t>
                        </m:r>
                      </m:e>
                      <m:sub>
                        <m:r>
                          <a:rPr lang="en-US" altLang="zh-CN" sz="2800" b="0" i="1" smtClean="0">
                            <a:latin typeface="Cambria Math" panose="02040503050406030204" pitchFamily="18" charset="0"/>
                          </a:rPr>
                          <m:t>𝑢</m:t>
                        </m:r>
                      </m:sub>
                    </m:sSub>
                    <m:r>
                      <a:rPr lang="zh-CN" altLang="en-US" sz="2800" i="1">
                        <a:latin typeface="Cambria Math" panose="02040503050406030204" pitchFamily="18" charset="0"/>
                      </a:rPr>
                      <m:t>和</m:t>
                    </m:r>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𝑓</m:t>
                        </m:r>
                      </m:e>
                      <m:sub>
                        <m:r>
                          <a:rPr lang="en-US" altLang="zh-CN" sz="2800" b="0" i="1" smtClean="0">
                            <a:latin typeface="Cambria Math" panose="02040503050406030204" pitchFamily="18" charset="0"/>
                          </a:rPr>
                          <m:t>𝑑</m:t>
                        </m:r>
                      </m:sub>
                    </m:sSub>
                  </m:oMath>
                </a14:m>
                <a:r>
                  <a:rPr lang="zh-CN" altLang="en-US" sz="2800" dirty="0"/>
                  <a:t>。</a:t>
                </a:r>
                <a:endParaRPr lang="en-US" altLang="zh-CN" sz="2800" dirty="0"/>
              </a:p>
              <a:p>
                <a:r>
                  <a:rPr lang="zh-CN" altLang="en-US" sz="2800" dirty="0"/>
                  <a:t>构造一个由</a:t>
                </a:r>
                <a14:m>
                  <m:oMath xmlns:m="http://schemas.openxmlformats.org/officeDocument/2006/math">
                    <m:r>
                      <a:rPr lang="zh-CN" altLang="en-US" sz="2800" i="1" smtClean="0">
                        <a:latin typeface="Cambria Math" panose="02040503050406030204" pitchFamily="18" charset="0"/>
                      </a:rPr>
                      <m:t>∆</m:t>
                    </m:r>
                  </m:oMath>
                </a14:m>
                <a:r>
                  <a:rPr lang="zh-CN" altLang="en-US" sz="2800" dirty="0"/>
                  <a:t>份股票多头和一份期权空头所构成的组合：</a:t>
                </a:r>
                <a:endParaRPr lang="en-US" altLang="zh-CN" sz="2800" dirty="0"/>
              </a:p>
            </p:txBody>
          </p:sp>
        </mc:Choice>
        <mc:Fallback xmlns="">
          <p:sp>
            <p:nvSpPr>
              <p:cNvPr id="2" name="文本框 1">
                <a:extLst>
                  <a:ext uri="{FF2B5EF4-FFF2-40B4-BE49-F238E27FC236}">
                    <a16:creationId xmlns:a16="http://schemas.microsoft.com/office/drawing/2014/main" id="{3CE5F7D1-A68E-14F5-AB1C-6F945E1FFEA8}"/>
                  </a:ext>
                </a:extLst>
              </p:cNvPr>
              <p:cNvSpPr txBox="1">
                <a:spLocks noRot="1" noChangeAspect="1" noMove="1" noResize="1" noEditPoints="1" noAdjustHandles="1" noChangeArrowheads="1" noChangeShapeType="1" noTextEdit="1"/>
              </p:cNvSpPr>
              <p:nvPr/>
            </p:nvSpPr>
            <p:spPr>
              <a:xfrm>
                <a:off x="451720" y="959223"/>
                <a:ext cx="11288560" cy="3323987"/>
              </a:xfrm>
              <a:prstGeom prst="rect">
                <a:avLst/>
              </a:prstGeom>
              <a:blipFill>
                <a:blip r:embed="rId3"/>
                <a:stretch>
                  <a:fillRect l="-1080" t="-2015" r="-648" b="-40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789AC712-32EB-B842-8830-35413661E044}"/>
                  </a:ext>
                </a:extLst>
              </p:cNvPr>
              <p:cNvSpPr txBox="1"/>
              <p:nvPr/>
            </p:nvSpPr>
            <p:spPr>
              <a:xfrm>
                <a:off x="842683" y="5245022"/>
                <a:ext cx="624595" cy="52322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𝑆</m:t>
                          </m:r>
                        </m:e>
                        <m:sub>
                          <m:r>
                            <a:rPr lang="en-US" altLang="zh-CN" sz="2800" i="1">
                              <a:latin typeface="Cambria Math" panose="02040503050406030204" pitchFamily="18" charset="0"/>
                            </a:rPr>
                            <m:t>0</m:t>
                          </m:r>
                        </m:sub>
                      </m:sSub>
                    </m:oMath>
                  </m:oMathPara>
                </a14:m>
                <a:endParaRPr lang="zh-CN" altLang="en-US" sz="2800" dirty="0"/>
              </a:p>
            </p:txBody>
          </p:sp>
        </mc:Choice>
        <mc:Fallback xmlns="">
          <p:sp>
            <p:nvSpPr>
              <p:cNvPr id="5" name="文本框 4">
                <a:extLst>
                  <a:ext uri="{FF2B5EF4-FFF2-40B4-BE49-F238E27FC236}">
                    <a16:creationId xmlns:a16="http://schemas.microsoft.com/office/drawing/2014/main" id="{789AC712-32EB-B842-8830-35413661E044}"/>
                  </a:ext>
                </a:extLst>
              </p:cNvPr>
              <p:cNvSpPr txBox="1">
                <a:spLocks noRot="1" noChangeAspect="1" noMove="1" noResize="1" noEditPoints="1" noAdjustHandles="1" noChangeArrowheads="1" noChangeShapeType="1" noTextEdit="1"/>
              </p:cNvSpPr>
              <p:nvPr/>
            </p:nvSpPr>
            <p:spPr>
              <a:xfrm>
                <a:off x="842683" y="5245022"/>
                <a:ext cx="624595"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40851F7-BA81-C9A1-BDB5-40A24DE6D8E7}"/>
                  </a:ext>
                </a:extLst>
              </p:cNvPr>
              <p:cNvSpPr txBox="1"/>
              <p:nvPr/>
            </p:nvSpPr>
            <p:spPr>
              <a:xfrm>
                <a:off x="2586318" y="4691512"/>
                <a:ext cx="62459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𝑢</m:t>
                      </m:r>
                      <m:sSub>
                        <m:sSub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b>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0</m:t>
                          </m:r>
                        </m:sub>
                      </m:sSub>
                    </m:oMath>
                  </m:oMathPara>
                </a14:m>
                <a:endParaRPr lang="zh-CN" altLang="en-US" dirty="0"/>
              </a:p>
            </p:txBody>
          </p:sp>
        </mc:Choice>
        <mc:Fallback xmlns="">
          <p:sp>
            <p:nvSpPr>
              <p:cNvPr id="7" name="文本框 6">
                <a:extLst>
                  <a:ext uri="{FF2B5EF4-FFF2-40B4-BE49-F238E27FC236}">
                    <a16:creationId xmlns:a16="http://schemas.microsoft.com/office/drawing/2014/main" id="{B40851F7-BA81-C9A1-BDB5-40A24DE6D8E7}"/>
                  </a:ext>
                </a:extLst>
              </p:cNvPr>
              <p:cNvSpPr txBox="1">
                <a:spLocks noRot="1" noChangeAspect="1" noMove="1" noResize="1" noEditPoints="1" noAdjustHandles="1" noChangeArrowheads="1" noChangeShapeType="1" noTextEdit="1"/>
              </p:cNvSpPr>
              <p:nvPr/>
            </p:nvSpPr>
            <p:spPr>
              <a:xfrm>
                <a:off x="2586318" y="4691512"/>
                <a:ext cx="624595"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555AE8FA-53BC-91A9-1B53-75FE61CEF16D}"/>
                  </a:ext>
                </a:extLst>
              </p:cNvPr>
              <p:cNvSpPr txBox="1"/>
              <p:nvPr/>
            </p:nvSpPr>
            <p:spPr>
              <a:xfrm>
                <a:off x="2586318" y="5798532"/>
                <a:ext cx="62459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𝑑</m:t>
                      </m:r>
                      <m:sSub>
                        <m:sSub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b>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0</m:t>
                          </m:r>
                        </m:sub>
                      </m:sSub>
                    </m:oMath>
                  </m:oMathPara>
                </a14:m>
                <a:endParaRPr lang="zh-CN" altLang="en-US" dirty="0"/>
              </a:p>
            </p:txBody>
          </p:sp>
        </mc:Choice>
        <mc:Fallback xmlns="">
          <p:sp>
            <p:nvSpPr>
              <p:cNvPr id="8" name="文本框 7">
                <a:extLst>
                  <a:ext uri="{FF2B5EF4-FFF2-40B4-BE49-F238E27FC236}">
                    <a16:creationId xmlns:a16="http://schemas.microsoft.com/office/drawing/2014/main" id="{555AE8FA-53BC-91A9-1B53-75FE61CEF16D}"/>
                  </a:ext>
                </a:extLst>
              </p:cNvPr>
              <p:cNvSpPr txBox="1">
                <a:spLocks noRot="1" noChangeAspect="1" noMove="1" noResize="1" noEditPoints="1" noAdjustHandles="1" noChangeArrowheads="1" noChangeShapeType="1" noTextEdit="1"/>
              </p:cNvSpPr>
              <p:nvPr/>
            </p:nvSpPr>
            <p:spPr>
              <a:xfrm>
                <a:off x="2586318" y="5798532"/>
                <a:ext cx="624595" cy="523220"/>
              </a:xfrm>
              <a:prstGeom prst="rect">
                <a:avLst/>
              </a:prstGeom>
              <a:blipFill>
                <a:blip r:embed="rId6"/>
                <a:stretch>
                  <a:fillRect/>
                </a:stretch>
              </a:blipFill>
            </p:spPr>
            <p:txBody>
              <a:bodyPr/>
              <a:lstStyle/>
              <a:p>
                <a:r>
                  <a:rPr lang="zh-CN" altLang="en-US">
                    <a:noFill/>
                  </a:rPr>
                  <a:t> </a:t>
                </a:r>
              </a:p>
            </p:txBody>
          </p:sp>
        </mc:Fallback>
      </mc:AlternateContent>
      <p:cxnSp>
        <p:nvCxnSpPr>
          <p:cNvPr id="10" name="直接连接符 9">
            <a:extLst>
              <a:ext uri="{FF2B5EF4-FFF2-40B4-BE49-F238E27FC236}">
                <a16:creationId xmlns:a16="http://schemas.microsoft.com/office/drawing/2014/main" id="{A043EDAC-E5CA-AA8F-0E0D-AA34EFBDA61E}"/>
              </a:ext>
            </a:extLst>
          </p:cNvPr>
          <p:cNvCxnSpPr>
            <a:stCxn id="5" idx="3"/>
            <a:endCxn id="7" idx="1"/>
          </p:cNvCxnSpPr>
          <p:nvPr/>
        </p:nvCxnSpPr>
        <p:spPr>
          <a:xfrm flipV="1">
            <a:off x="1467278" y="4953122"/>
            <a:ext cx="1119040" cy="5535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7A92A858-935C-64D4-CAAF-42FC671C4555}"/>
              </a:ext>
            </a:extLst>
          </p:cNvPr>
          <p:cNvCxnSpPr>
            <a:cxnSpLocks/>
            <a:stCxn id="5" idx="3"/>
            <a:endCxn id="8" idx="1"/>
          </p:cNvCxnSpPr>
          <p:nvPr/>
        </p:nvCxnSpPr>
        <p:spPr>
          <a:xfrm>
            <a:off x="1467278" y="5506632"/>
            <a:ext cx="1119040" cy="553510"/>
          </a:xfrm>
          <a:prstGeom prst="line">
            <a:avLst/>
          </a:prstGeom>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7B992F44-0A51-8F23-0C45-C25BB3017491}"/>
              </a:ext>
            </a:extLst>
          </p:cNvPr>
          <p:cNvSpPr txBox="1"/>
          <p:nvPr/>
        </p:nvSpPr>
        <p:spPr>
          <a:xfrm>
            <a:off x="1256761" y="4706657"/>
            <a:ext cx="902811" cy="523220"/>
          </a:xfrm>
          <a:prstGeom prst="rect">
            <a:avLst/>
          </a:prstGeom>
          <a:noFill/>
        </p:spPr>
        <p:txBody>
          <a:bodyPr wrap="none" rtlCol="0">
            <a:spAutoFit/>
          </a:bodyPr>
          <a:lstStyle/>
          <a:p>
            <a:pPr algn="l"/>
            <a:r>
              <a:rPr lang="zh-CN" altLang="en-US" sz="2800" dirty="0"/>
              <a:t>股票</a:t>
            </a:r>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F490D591-4347-A2D3-B287-DF17154CFF29}"/>
                  </a:ext>
                </a:extLst>
              </p:cNvPr>
              <p:cNvSpPr txBox="1"/>
              <p:nvPr/>
            </p:nvSpPr>
            <p:spPr>
              <a:xfrm>
                <a:off x="6355977" y="5275312"/>
                <a:ext cx="513025" cy="52322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𝐶</m:t>
                      </m:r>
                    </m:oMath>
                  </m:oMathPara>
                </a14:m>
                <a:endParaRPr lang="zh-CN" altLang="en-US" sz="2800" dirty="0"/>
              </a:p>
            </p:txBody>
          </p:sp>
        </mc:Choice>
        <mc:Fallback xmlns="">
          <p:sp>
            <p:nvSpPr>
              <p:cNvPr id="18" name="文本框 17">
                <a:extLst>
                  <a:ext uri="{FF2B5EF4-FFF2-40B4-BE49-F238E27FC236}">
                    <a16:creationId xmlns:a16="http://schemas.microsoft.com/office/drawing/2014/main" id="{F490D591-4347-A2D3-B287-DF17154CFF29}"/>
                  </a:ext>
                </a:extLst>
              </p:cNvPr>
              <p:cNvSpPr txBox="1">
                <a:spLocks noRot="1" noChangeAspect="1" noMove="1" noResize="1" noEditPoints="1" noAdjustHandles="1" noChangeArrowheads="1" noChangeShapeType="1" noTextEdit="1"/>
              </p:cNvSpPr>
              <p:nvPr/>
            </p:nvSpPr>
            <p:spPr>
              <a:xfrm>
                <a:off x="6355977" y="5275312"/>
                <a:ext cx="513025"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1F773EE2-B99C-A895-D9C2-33C19A9F654E}"/>
                  </a:ext>
                </a:extLst>
              </p:cNvPr>
              <p:cNvSpPr txBox="1"/>
              <p:nvPr/>
            </p:nvSpPr>
            <p:spPr>
              <a:xfrm>
                <a:off x="8099612" y="4721802"/>
                <a:ext cx="62459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i="1">
                              <a:latin typeface="Cambria Math" panose="02040503050406030204" pitchFamily="18" charset="0"/>
                            </a:rPr>
                            <m:t>𝑢</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1F773EE2-B99C-A895-D9C2-33C19A9F654E}"/>
                  </a:ext>
                </a:extLst>
              </p:cNvPr>
              <p:cNvSpPr txBox="1">
                <a:spLocks noRot="1" noChangeAspect="1" noMove="1" noResize="1" noEditPoints="1" noAdjustHandles="1" noChangeArrowheads="1" noChangeShapeType="1" noTextEdit="1"/>
              </p:cNvSpPr>
              <p:nvPr/>
            </p:nvSpPr>
            <p:spPr>
              <a:xfrm>
                <a:off x="8099612" y="4721802"/>
                <a:ext cx="624595"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AC32B4A2-4BA9-0D9A-E031-C8B51CD3CEC2}"/>
                  </a:ext>
                </a:extLst>
              </p:cNvPr>
              <p:cNvSpPr txBox="1"/>
              <p:nvPr/>
            </p:nvSpPr>
            <p:spPr>
              <a:xfrm>
                <a:off x="8099612" y="5828822"/>
                <a:ext cx="62459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i="1">
                              <a:latin typeface="Cambria Math" panose="02040503050406030204" pitchFamily="18" charset="0"/>
                            </a:rPr>
                            <m:t>𝑑</m:t>
                          </m:r>
                        </m:sub>
                      </m:sSub>
                    </m:oMath>
                  </m:oMathPara>
                </a14:m>
                <a:endParaRPr lang="zh-CN" altLang="en-US" dirty="0"/>
              </a:p>
            </p:txBody>
          </p:sp>
        </mc:Choice>
        <mc:Fallback xmlns="">
          <p:sp>
            <p:nvSpPr>
              <p:cNvPr id="20" name="文本框 19">
                <a:extLst>
                  <a:ext uri="{FF2B5EF4-FFF2-40B4-BE49-F238E27FC236}">
                    <a16:creationId xmlns:a16="http://schemas.microsoft.com/office/drawing/2014/main" id="{AC32B4A2-4BA9-0D9A-E031-C8B51CD3CEC2}"/>
                  </a:ext>
                </a:extLst>
              </p:cNvPr>
              <p:cNvSpPr txBox="1">
                <a:spLocks noRot="1" noChangeAspect="1" noMove="1" noResize="1" noEditPoints="1" noAdjustHandles="1" noChangeArrowheads="1" noChangeShapeType="1" noTextEdit="1"/>
              </p:cNvSpPr>
              <p:nvPr/>
            </p:nvSpPr>
            <p:spPr>
              <a:xfrm>
                <a:off x="8099612" y="5828822"/>
                <a:ext cx="624595" cy="523220"/>
              </a:xfrm>
              <a:prstGeom prst="rect">
                <a:avLst/>
              </a:prstGeom>
              <a:blipFill>
                <a:blip r:embed="rId9"/>
                <a:stretch>
                  <a:fillRect/>
                </a:stretch>
              </a:blipFill>
            </p:spPr>
            <p:txBody>
              <a:bodyPr/>
              <a:lstStyle/>
              <a:p>
                <a:r>
                  <a:rPr lang="zh-CN" altLang="en-US">
                    <a:noFill/>
                  </a:rPr>
                  <a:t> </a:t>
                </a:r>
              </a:p>
            </p:txBody>
          </p:sp>
        </mc:Fallback>
      </mc:AlternateContent>
      <p:cxnSp>
        <p:nvCxnSpPr>
          <p:cNvPr id="21" name="直接连接符 20">
            <a:extLst>
              <a:ext uri="{FF2B5EF4-FFF2-40B4-BE49-F238E27FC236}">
                <a16:creationId xmlns:a16="http://schemas.microsoft.com/office/drawing/2014/main" id="{CF48D64C-AEB8-1AA1-873A-E181DF080A42}"/>
              </a:ext>
            </a:extLst>
          </p:cNvPr>
          <p:cNvCxnSpPr>
            <a:stCxn id="18" idx="3"/>
            <a:endCxn id="19" idx="1"/>
          </p:cNvCxnSpPr>
          <p:nvPr/>
        </p:nvCxnSpPr>
        <p:spPr>
          <a:xfrm flipV="1">
            <a:off x="6869002" y="4983412"/>
            <a:ext cx="1230610" cy="5535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58730485-3299-2DB5-40FE-2CB022A48EDB}"/>
              </a:ext>
            </a:extLst>
          </p:cNvPr>
          <p:cNvCxnSpPr>
            <a:cxnSpLocks/>
            <a:stCxn id="18" idx="3"/>
            <a:endCxn id="20" idx="1"/>
          </p:cNvCxnSpPr>
          <p:nvPr/>
        </p:nvCxnSpPr>
        <p:spPr>
          <a:xfrm>
            <a:off x="6869002" y="5536922"/>
            <a:ext cx="1230610" cy="553510"/>
          </a:xfrm>
          <a:prstGeom prst="line">
            <a:avLst/>
          </a:prstGeom>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6F43D1B2-D35A-00B0-CEA6-AE4F5058EB21}"/>
              </a:ext>
            </a:extLst>
          </p:cNvPr>
          <p:cNvSpPr txBox="1"/>
          <p:nvPr/>
        </p:nvSpPr>
        <p:spPr>
          <a:xfrm>
            <a:off x="6770055" y="4752092"/>
            <a:ext cx="902811" cy="523220"/>
          </a:xfrm>
          <a:prstGeom prst="rect">
            <a:avLst/>
          </a:prstGeom>
          <a:noFill/>
        </p:spPr>
        <p:txBody>
          <a:bodyPr wrap="none" rtlCol="0">
            <a:spAutoFit/>
          </a:bodyPr>
          <a:lstStyle/>
          <a:p>
            <a:pPr algn="l"/>
            <a:r>
              <a:rPr lang="zh-CN" altLang="en-US" sz="2800" dirty="0"/>
              <a:t>期权</a:t>
            </a:r>
          </a:p>
        </p:txBody>
      </p:sp>
    </p:spTree>
    <p:extLst>
      <p:ext uri="{BB962C8B-B14F-4D97-AF65-F5344CB8AC3E}">
        <p14:creationId xmlns:p14="http://schemas.microsoft.com/office/powerpoint/2010/main" val="1349675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948264" y="250621"/>
            <a:ext cx="172355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二叉树模型</a:t>
            </a: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grpSp>
        <p:nvGrpSpPr>
          <p:cNvPr id="29" name="组合 28">
            <a:extLst>
              <a:ext uri="{FF2B5EF4-FFF2-40B4-BE49-F238E27FC236}">
                <a16:creationId xmlns:a16="http://schemas.microsoft.com/office/drawing/2014/main" id="{20087404-46A6-ECD3-83F8-9E3BCED89B76}"/>
              </a:ext>
            </a:extLst>
          </p:cNvPr>
          <p:cNvGrpSpPr/>
          <p:nvPr/>
        </p:nvGrpSpPr>
        <p:grpSpPr>
          <a:xfrm>
            <a:off x="2155238" y="944265"/>
            <a:ext cx="7881524" cy="1660530"/>
            <a:chOff x="842683" y="4691512"/>
            <a:chExt cx="7881524" cy="166053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6AD945BC-E919-52BB-F151-71513A6439B9}"/>
                    </a:ext>
                  </a:extLst>
                </p:cNvPr>
                <p:cNvSpPr txBox="1"/>
                <p:nvPr/>
              </p:nvSpPr>
              <p:spPr>
                <a:xfrm>
                  <a:off x="842683" y="5245022"/>
                  <a:ext cx="624595" cy="52322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𝑆</m:t>
                            </m:r>
                          </m:e>
                          <m:sub>
                            <m:r>
                              <a:rPr lang="en-US" altLang="zh-CN" sz="2800" i="1">
                                <a:latin typeface="Cambria Math" panose="02040503050406030204" pitchFamily="18" charset="0"/>
                              </a:rPr>
                              <m:t>0</m:t>
                            </m:r>
                          </m:sub>
                        </m:sSub>
                      </m:oMath>
                    </m:oMathPara>
                  </a14:m>
                  <a:endParaRPr lang="zh-CN" altLang="en-US" sz="2800" dirty="0"/>
                </a:p>
              </p:txBody>
            </p:sp>
          </mc:Choice>
          <mc:Fallback xmlns="">
            <p:sp>
              <p:nvSpPr>
                <p:cNvPr id="3" name="文本框 2">
                  <a:extLst>
                    <a:ext uri="{FF2B5EF4-FFF2-40B4-BE49-F238E27FC236}">
                      <a16:creationId xmlns:a16="http://schemas.microsoft.com/office/drawing/2014/main" id="{6AD945BC-E919-52BB-F151-71513A6439B9}"/>
                    </a:ext>
                  </a:extLst>
                </p:cNvPr>
                <p:cNvSpPr txBox="1">
                  <a:spLocks noRot="1" noChangeAspect="1" noMove="1" noResize="1" noEditPoints="1" noAdjustHandles="1" noChangeArrowheads="1" noChangeShapeType="1" noTextEdit="1"/>
                </p:cNvSpPr>
                <p:nvPr/>
              </p:nvSpPr>
              <p:spPr>
                <a:xfrm>
                  <a:off x="842683" y="5245022"/>
                  <a:ext cx="624595"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7B350A51-6D3E-627F-BA39-499AD7694583}"/>
                    </a:ext>
                  </a:extLst>
                </p:cNvPr>
                <p:cNvSpPr txBox="1"/>
                <p:nvPr/>
              </p:nvSpPr>
              <p:spPr>
                <a:xfrm>
                  <a:off x="2586318" y="4691512"/>
                  <a:ext cx="62459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𝑢</m:t>
                        </m:r>
                        <m:sSub>
                          <m:sSub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b>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0</m:t>
                            </m:r>
                          </m:sub>
                        </m:sSub>
                      </m:oMath>
                    </m:oMathPara>
                  </a14:m>
                  <a:endParaRPr lang="zh-CN" altLang="en-US" dirty="0"/>
                </a:p>
              </p:txBody>
            </p:sp>
          </mc:Choice>
          <mc:Fallback xmlns="">
            <p:sp>
              <p:nvSpPr>
                <p:cNvPr id="4" name="文本框 3">
                  <a:extLst>
                    <a:ext uri="{FF2B5EF4-FFF2-40B4-BE49-F238E27FC236}">
                      <a16:creationId xmlns:a16="http://schemas.microsoft.com/office/drawing/2014/main" id="{7B350A51-6D3E-627F-BA39-499AD7694583}"/>
                    </a:ext>
                  </a:extLst>
                </p:cNvPr>
                <p:cNvSpPr txBox="1">
                  <a:spLocks noRot="1" noChangeAspect="1" noMove="1" noResize="1" noEditPoints="1" noAdjustHandles="1" noChangeArrowheads="1" noChangeShapeType="1" noTextEdit="1"/>
                </p:cNvSpPr>
                <p:nvPr/>
              </p:nvSpPr>
              <p:spPr>
                <a:xfrm>
                  <a:off x="2586318" y="4691512"/>
                  <a:ext cx="624595"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DD7F4C7-A995-7E0E-BA81-3E863651BE0C}"/>
                    </a:ext>
                  </a:extLst>
                </p:cNvPr>
                <p:cNvSpPr txBox="1"/>
                <p:nvPr/>
              </p:nvSpPr>
              <p:spPr>
                <a:xfrm>
                  <a:off x="2586318" y="5798532"/>
                  <a:ext cx="62459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𝑑</m:t>
                        </m:r>
                        <m:sSub>
                          <m:sSub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b>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0</m:t>
                            </m:r>
                          </m:sub>
                        </m:sSub>
                      </m:oMath>
                    </m:oMathPara>
                  </a14:m>
                  <a:endParaRPr lang="zh-CN" altLang="en-US" dirty="0"/>
                </a:p>
              </p:txBody>
            </p:sp>
          </mc:Choice>
          <mc:Fallback xmlns="">
            <p:sp>
              <p:nvSpPr>
                <p:cNvPr id="6" name="文本框 5">
                  <a:extLst>
                    <a:ext uri="{FF2B5EF4-FFF2-40B4-BE49-F238E27FC236}">
                      <a16:creationId xmlns:a16="http://schemas.microsoft.com/office/drawing/2014/main" id="{3DD7F4C7-A995-7E0E-BA81-3E863651BE0C}"/>
                    </a:ext>
                  </a:extLst>
                </p:cNvPr>
                <p:cNvSpPr txBox="1">
                  <a:spLocks noRot="1" noChangeAspect="1" noMove="1" noResize="1" noEditPoints="1" noAdjustHandles="1" noChangeArrowheads="1" noChangeShapeType="1" noTextEdit="1"/>
                </p:cNvSpPr>
                <p:nvPr/>
              </p:nvSpPr>
              <p:spPr>
                <a:xfrm>
                  <a:off x="2586318" y="5798532"/>
                  <a:ext cx="624595" cy="523220"/>
                </a:xfrm>
                <a:prstGeom prst="rect">
                  <a:avLst/>
                </a:prstGeom>
                <a:blipFill>
                  <a:blip r:embed="rId6"/>
                  <a:stretch>
                    <a:fillRect/>
                  </a:stretch>
                </a:blipFill>
              </p:spPr>
              <p:txBody>
                <a:bodyPr/>
                <a:lstStyle/>
                <a:p>
                  <a:r>
                    <a:rPr lang="zh-CN" altLang="en-US">
                      <a:noFill/>
                    </a:rPr>
                    <a:t> </a:t>
                  </a:r>
                </a:p>
              </p:txBody>
            </p:sp>
          </mc:Fallback>
        </mc:AlternateContent>
        <p:cxnSp>
          <p:nvCxnSpPr>
            <p:cNvPr id="9" name="直接连接符 8">
              <a:extLst>
                <a:ext uri="{FF2B5EF4-FFF2-40B4-BE49-F238E27FC236}">
                  <a16:creationId xmlns:a16="http://schemas.microsoft.com/office/drawing/2014/main" id="{B9046E86-24D3-EC7B-EB74-0B366655D53D}"/>
                </a:ext>
              </a:extLst>
            </p:cNvPr>
            <p:cNvCxnSpPr>
              <a:stCxn id="3" idx="3"/>
              <a:endCxn id="4" idx="1"/>
            </p:cNvCxnSpPr>
            <p:nvPr/>
          </p:nvCxnSpPr>
          <p:spPr>
            <a:xfrm flipV="1">
              <a:off x="1467278" y="4953122"/>
              <a:ext cx="1119040" cy="5535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A54399BB-FDB4-64B3-9136-F563449CBBD6}"/>
                </a:ext>
              </a:extLst>
            </p:cNvPr>
            <p:cNvCxnSpPr>
              <a:cxnSpLocks/>
              <a:stCxn id="3" idx="3"/>
              <a:endCxn id="6" idx="1"/>
            </p:cNvCxnSpPr>
            <p:nvPr/>
          </p:nvCxnSpPr>
          <p:spPr>
            <a:xfrm>
              <a:off x="1467278" y="5506632"/>
              <a:ext cx="1119040" cy="553510"/>
            </a:xfrm>
            <a:prstGeom prst="line">
              <a:avLst/>
            </a:prstGeom>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5EDFCBBF-10DE-99F2-77A8-DE9B910F286D}"/>
                </a:ext>
              </a:extLst>
            </p:cNvPr>
            <p:cNvSpPr txBox="1"/>
            <p:nvPr/>
          </p:nvSpPr>
          <p:spPr>
            <a:xfrm>
              <a:off x="1256761" y="4706657"/>
              <a:ext cx="902811" cy="523220"/>
            </a:xfrm>
            <a:prstGeom prst="rect">
              <a:avLst/>
            </a:prstGeom>
            <a:noFill/>
          </p:spPr>
          <p:txBody>
            <a:bodyPr wrap="none" rtlCol="0">
              <a:spAutoFit/>
            </a:bodyPr>
            <a:lstStyle/>
            <a:p>
              <a:pPr algn="l"/>
              <a:r>
                <a:rPr lang="zh-CN" altLang="en-US" sz="2800" dirty="0"/>
                <a:t>股票</a:t>
              </a: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9E3684EB-E878-5A36-C328-46DB0ECFF183}"/>
                    </a:ext>
                  </a:extLst>
                </p:cNvPr>
                <p:cNvSpPr txBox="1"/>
                <p:nvPr/>
              </p:nvSpPr>
              <p:spPr>
                <a:xfrm>
                  <a:off x="6355977" y="5275312"/>
                  <a:ext cx="513025" cy="52322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𝐶</m:t>
                        </m:r>
                      </m:oMath>
                    </m:oMathPara>
                  </a14:m>
                  <a:endParaRPr lang="zh-CN" altLang="en-US" sz="2800" dirty="0"/>
                </a:p>
              </p:txBody>
            </p:sp>
          </mc:Choice>
          <mc:Fallback xmlns="">
            <p:sp>
              <p:nvSpPr>
                <p:cNvPr id="14" name="文本框 13">
                  <a:extLst>
                    <a:ext uri="{FF2B5EF4-FFF2-40B4-BE49-F238E27FC236}">
                      <a16:creationId xmlns:a16="http://schemas.microsoft.com/office/drawing/2014/main" id="{9E3684EB-E878-5A36-C328-46DB0ECFF183}"/>
                    </a:ext>
                  </a:extLst>
                </p:cNvPr>
                <p:cNvSpPr txBox="1">
                  <a:spLocks noRot="1" noChangeAspect="1" noMove="1" noResize="1" noEditPoints="1" noAdjustHandles="1" noChangeArrowheads="1" noChangeShapeType="1" noTextEdit="1"/>
                </p:cNvSpPr>
                <p:nvPr/>
              </p:nvSpPr>
              <p:spPr>
                <a:xfrm>
                  <a:off x="6355977" y="5275312"/>
                  <a:ext cx="513025"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7E564505-610B-9690-D3BF-84C9A9276D30}"/>
                    </a:ext>
                  </a:extLst>
                </p:cNvPr>
                <p:cNvSpPr txBox="1"/>
                <p:nvPr/>
              </p:nvSpPr>
              <p:spPr>
                <a:xfrm>
                  <a:off x="8099612" y="4721802"/>
                  <a:ext cx="62459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i="1">
                                <a:latin typeface="Cambria Math" panose="02040503050406030204" pitchFamily="18" charset="0"/>
                              </a:rPr>
                              <m:t>𝑢</m:t>
                            </m:r>
                          </m:sub>
                        </m:sSub>
                      </m:oMath>
                    </m:oMathPara>
                  </a14:m>
                  <a:endParaRPr lang="zh-CN" altLang="en-US" dirty="0"/>
                </a:p>
              </p:txBody>
            </p:sp>
          </mc:Choice>
          <mc:Fallback xmlns="">
            <p:sp>
              <p:nvSpPr>
                <p:cNvPr id="15" name="文本框 14">
                  <a:extLst>
                    <a:ext uri="{FF2B5EF4-FFF2-40B4-BE49-F238E27FC236}">
                      <a16:creationId xmlns:a16="http://schemas.microsoft.com/office/drawing/2014/main" id="{7E564505-610B-9690-D3BF-84C9A9276D30}"/>
                    </a:ext>
                  </a:extLst>
                </p:cNvPr>
                <p:cNvSpPr txBox="1">
                  <a:spLocks noRot="1" noChangeAspect="1" noMove="1" noResize="1" noEditPoints="1" noAdjustHandles="1" noChangeArrowheads="1" noChangeShapeType="1" noTextEdit="1"/>
                </p:cNvSpPr>
                <p:nvPr/>
              </p:nvSpPr>
              <p:spPr>
                <a:xfrm>
                  <a:off x="8099612" y="4721802"/>
                  <a:ext cx="624595"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6D111A96-E3F5-B36D-9FCE-98FC36DC7DB3}"/>
                    </a:ext>
                  </a:extLst>
                </p:cNvPr>
                <p:cNvSpPr txBox="1"/>
                <p:nvPr/>
              </p:nvSpPr>
              <p:spPr>
                <a:xfrm>
                  <a:off x="8099612" y="5828822"/>
                  <a:ext cx="62459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i="1">
                                <a:latin typeface="Cambria Math" panose="02040503050406030204" pitchFamily="18" charset="0"/>
                              </a:rPr>
                              <m:t>𝑑</m:t>
                            </m:r>
                          </m:sub>
                        </m:sSub>
                      </m:oMath>
                    </m:oMathPara>
                  </a14:m>
                  <a:endParaRPr lang="zh-CN" altLang="en-US" dirty="0"/>
                </a:p>
              </p:txBody>
            </p:sp>
          </mc:Choice>
          <mc:Fallback xmlns="">
            <p:sp>
              <p:nvSpPr>
                <p:cNvPr id="25" name="文本框 24">
                  <a:extLst>
                    <a:ext uri="{FF2B5EF4-FFF2-40B4-BE49-F238E27FC236}">
                      <a16:creationId xmlns:a16="http://schemas.microsoft.com/office/drawing/2014/main" id="{6D111A96-E3F5-B36D-9FCE-98FC36DC7DB3}"/>
                    </a:ext>
                  </a:extLst>
                </p:cNvPr>
                <p:cNvSpPr txBox="1">
                  <a:spLocks noRot="1" noChangeAspect="1" noMove="1" noResize="1" noEditPoints="1" noAdjustHandles="1" noChangeArrowheads="1" noChangeShapeType="1" noTextEdit="1"/>
                </p:cNvSpPr>
                <p:nvPr/>
              </p:nvSpPr>
              <p:spPr>
                <a:xfrm>
                  <a:off x="8099612" y="5828822"/>
                  <a:ext cx="624595" cy="523220"/>
                </a:xfrm>
                <a:prstGeom prst="rect">
                  <a:avLst/>
                </a:prstGeom>
                <a:blipFill>
                  <a:blip r:embed="rId9"/>
                  <a:stretch>
                    <a:fillRect/>
                  </a:stretch>
                </a:blipFill>
              </p:spPr>
              <p:txBody>
                <a:bodyPr/>
                <a:lstStyle/>
                <a:p>
                  <a:r>
                    <a:rPr lang="zh-CN" altLang="en-US">
                      <a:noFill/>
                    </a:rPr>
                    <a:t> </a:t>
                  </a:r>
                </a:p>
              </p:txBody>
            </p:sp>
          </mc:Fallback>
        </mc:AlternateContent>
        <p:cxnSp>
          <p:nvCxnSpPr>
            <p:cNvPr id="26" name="直接连接符 25">
              <a:extLst>
                <a:ext uri="{FF2B5EF4-FFF2-40B4-BE49-F238E27FC236}">
                  <a16:creationId xmlns:a16="http://schemas.microsoft.com/office/drawing/2014/main" id="{0F101A4B-6CF9-A09E-75A2-C6FA9BFD4121}"/>
                </a:ext>
              </a:extLst>
            </p:cNvPr>
            <p:cNvCxnSpPr>
              <a:stCxn id="14" idx="3"/>
              <a:endCxn id="15" idx="1"/>
            </p:cNvCxnSpPr>
            <p:nvPr/>
          </p:nvCxnSpPr>
          <p:spPr>
            <a:xfrm flipV="1">
              <a:off x="6869002" y="4983412"/>
              <a:ext cx="1230610" cy="5535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C49F2524-4942-6974-4D93-1761C703AA17}"/>
                </a:ext>
              </a:extLst>
            </p:cNvPr>
            <p:cNvCxnSpPr>
              <a:cxnSpLocks/>
              <a:stCxn id="14" idx="3"/>
              <a:endCxn id="25" idx="1"/>
            </p:cNvCxnSpPr>
            <p:nvPr/>
          </p:nvCxnSpPr>
          <p:spPr>
            <a:xfrm>
              <a:off x="6869002" y="5536922"/>
              <a:ext cx="1230610" cy="553510"/>
            </a:xfrm>
            <a:prstGeom prst="line">
              <a:avLst/>
            </a:prstGeom>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F662E8F2-2E8E-D13D-3BBD-62AB31D5338B}"/>
                </a:ext>
              </a:extLst>
            </p:cNvPr>
            <p:cNvSpPr txBox="1"/>
            <p:nvPr/>
          </p:nvSpPr>
          <p:spPr>
            <a:xfrm>
              <a:off x="6770055" y="4752092"/>
              <a:ext cx="902811" cy="523220"/>
            </a:xfrm>
            <a:prstGeom prst="rect">
              <a:avLst/>
            </a:prstGeom>
            <a:noFill/>
          </p:spPr>
          <p:txBody>
            <a:bodyPr wrap="none" rtlCol="0">
              <a:spAutoFit/>
            </a:bodyPr>
            <a:lstStyle/>
            <a:p>
              <a:pPr algn="l"/>
              <a:r>
                <a:rPr lang="zh-CN" altLang="en-US" sz="2800" dirty="0"/>
                <a:t>期权</a:t>
              </a:r>
            </a:p>
          </p:txBody>
        </p:sp>
      </p:gr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D1B488C2-33BE-CC09-65BE-662B09D27930}"/>
                  </a:ext>
                </a:extLst>
              </p:cNvPr>
              <p:cNvSpPr txBox="1"/>
              <p:nvPr/>
            </p:nvSpPr>
            <p:spPr>
              <a:xfrm>
                <a:off x="632012" y="2926985"/>
                <a:ext cx="10927976" cy="3590983"/>
              </a:xfrm>
              <a:prstGeom prst="rect">
                <a:avLst/>
              </a:prstGeom>
              <a:noFill/>
            </p:spPr>
            <p:txBody>
              <a:bodyPr wrap="square" rtlCol="0">
                <a:spAutoFit/>
              </a:bodyPr>
              <a:lstStyle/>
              <a:p>
                <a:pPr algn="l"/>
                <a:r>
                  <a:rPr lang="zh-CN" altLang="en-US" sz="2800" dirty="0"/>
                  <a:t>我们可以找到一个特殊的</a:t>
                </a:r>
                <a14:m>
                  <m:oMath xmlns:m="http://schemas.openxmlformats.org/officeDocument/2006/math">
                    <m:r>
                      <a:rPr lang="zh-CN" altLang="en-US" sz="2800" i="1" smtClean="0">
                        <a:latin typeface="Cambria Math" panose="02040503050406030204" pitchFamily="18" charset="0"/>
                      </a:rPr>
                      <m:t>∆</m:t>
                    </m:r>
                  </m:oMath>
                </a14:m>
                <a:r>
                  <a:rPr lang="zh-CN" altLang="en-US" sz="2800" dirty="0"/>
                  <a:t>值，恰好使得这个组合的价值不论在股价上涨还是下跌时都保持不变，即有：</a:t>
                </a:r>
                <a:endParaRPr lang="en-US" altLang="zh-CN" sz="2800" dirty="0"/>
              </a:p>
              <a:p>
                <a:pPr algn="ctr"/>
                <a14:m>
                  <m:oMath xmlns:m="http://schemas.openxmlformats.org/officeDocument/2006/math">
                    <m:r>
                      <a:rPr lang="en-US" altLang="zh-CN" sz="2800" i="1" dirty="0">
                        <a:solidFill>
                          <a:prstClr val="black"/>
                        </a:solidFill>
                        <a:latin typeface="Cambria Math" panose="02040503050406030204" pitchFamily="18" charset="0"/>
                      </a:rPr>
                      <m:t>𝑢</m:t>
                    </m:r>
                    <m:sSub>
                      <m:sSubPr>
                        <m:ctrlPr>
                          <a:rPr lang="en-US" altLang="zh-CN" sz="2800" i="1">
                            <a:solidFill>
                              <a:prstClr val="black"/>
                            </a:solidFill>
                            <a:latin typeface="Cambria Math" panose="02040503050406030204" pitchFamily="18" charset="0"/>
                          </a:rPr>
                        </m:ctrlPr>
                      </m:sSubPr>
                      <m:e>
                        <m:r>
                          <a:rPr lang="en-US" altLang="zh-CN" sz="2800" i="1">
                            <a:solidFill>
                              <a:prstClr val="black"/>
                            </a:solidFill>
                            <a:latin typeface="Cambria Math" panose="02040503050406030204" pitchFamily="18" charset="0"/>
                          </a:rPr>
                          <m:t>𝑆</m:t>
                        </m:r>
                      </m:e>
                      <m:sub>
                        <m:r>
                          <a:rPr lang="en-US" altLang="zh-CN" sz="2800" i="1">
                            <a:solidFill>
                              <a:prstClr val="black"/>
                            </a:solidFill>
                            <a:latin typeface="Cambria Math" panose="02040503050406030204" pitchFamily="18" charset="0"/>
                          </a:rPr>
                          <m:t>0</m:t>
                        </m:r>
                      </m:sub>
                    </m:sSub>
                    <m:r>
                      <a:rPr lang="zh-CN" altLang="en-US" sz="2800" i="1">
                        <a:latin typeface="Cambria Math" panose="02040503050406030204" pitchFamily="18" charset="0"/>
                      </a:rPr>
                      <m:t>∆</m:t>
                    </m:r>
                    <m:r>
                      <a:rPr lang="en-US" altLang="zh-CN" sz="2800" b="0" i="1" smtClean="0">
                        <a:solidFill>
                          <a:prstClr val="black"/>
                        </a:solidFill>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i="1">
                            <a:latin typeface="Cambria Math" panose="02040503050406030204" pitchFamily="18" charset="0"/>
                          </a:rPr>
                          <m:t>𝑢</m:t>
                        </m:r>
                      </m:sub>
                    </m:sSub>
                    <m:r>
                      <a:rPr lang="en-US" altLang="zh-CN" sz="2800" b="0" i="1" smtClean="0">
                        <a:latin typeface="Cambria Math" panose="02040503050406030204" pitchFamily="18" charset="0"/>
                      </a:rPr>
                      <m:t>=</m:t>
                    </m:r>
                    <m:r>
                      <a:rPr lang="en-US" altLang="zh-CN" sz="2800" i="1">
                        <a:solidFill>
                          <a:prstClr val="black"/>
                        </a:solidFill>
                        <a:latin typeface="Cambria Math" panose="02040503050406030204" pitchFamily="18" charset="0"/>
                      </a:rPr>
                      <m:t>𝑑</m:t>
                    </m:r>
                    <m:sSub>
                      <m:sSubPr>
                        <m:ctrlPr>
                          <a:rPr lang="en-US" altLang="zh-CN" sz="2800" i="1">
                            <a:solidFill>
                              <a:prstClr val="black"/>
                            </a:solidFill>
                            <a:latin typeface="Cambria Math" panose="02040503050406030204" pitchFamily="18" charset="0"/>
                          </a:rPr>
                        </m:ctrlPr>
                      </m:sSubPr>
                      <m:e>
                        <m:r>
                          <a:rPr lang="en-US" altLang="zh-CN" sz="2800" i="1">
                            <a:solidFill>
                              <a:prstClr val="black"/>
                            </a:solidFill>
                            <a:latin typeface="Cambria Math" panose="02040503050406030204" pitchFamily="18" charset="0"/>
                          </a:rPr>
                          <m:t>𝑆</m:t>
                        </m:r>
                      </m:e>
                      <m:sub>
                        <m:r>
                          <a:rPr lang="en-US" altLang="zh-CN" sz="2800" i="1">
                            <a:solidFill>
                              <a:prstClr val="black"/>
                            </a:solidFill>
                            <a:latin typeface="Cambria Math" panose="02040503050406030204" pitchFamily="18" charset="0"/>
                          </a:rPr>
                          <m:t>0</m:t>
                        </m:r>
                      </m:sub>
                    </m:sSub>
                    <m:r>
                      <a:rPr lang="zh-CN" altLang="en-US" sz="2800" i="1">
                        <a:latin typeface="Cambria Math" panose="02040503050406030204" pitchFamily="18" charset="0"/>
                      </a:rPr>
                      <m:t>∆</m:t>
                    </m:r>
                    <m:r>
                      <a:rPr lang="en-US" altLang="zh-CN" sz="2800" b="0" i="1" smtClean="0">
                        <a:solidFill>
                          <a:prstClr val="black"/>
                        </a:solidFill>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i="1">
                            <a:latin typeface="Cambria Math" panose="02040503050406030204" pitchFamily="18" charset="0"/>
                          </a:rPr>
                          <m:t>𝑑</m:t>
                        </m:r>
                      </m:sub>
                    </m:sSub>
                  </m:oMath>
                </a14:m>
                <a:r>
                  <a:rPr lang="zh-CN" altLang="en-US" sz="2800" dirty="0"/>
                  <a:t> → </a:t>
                </a:r>
                <a14:m>
                  <m:oMath xmlns:m="http://schemas.openxmlformats.org/officeDocument/2006/math">
                    <m:r>
                      <a:rPr lang="zh-CN" altLang="en-US" sz="2800" i="1" smtClean="0">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m:t>
                    </m:r>
                    <m:f>
                      <m:fPr>
                        <m:ctrlPr>
                          <a:rPr lang="en-US" altLang="zh-CN" sz="2800" i="1" smtClean="0">
                            <a:solidFill>
                              <a:srgbClr val="FF0000"/>
                            </a:solidFill>
                            <a:latin typeface="Cambria Math" panose="02040503050406030204" pitchFamily="18" charset="0"/>
                          </a:rPr>
                        </m:ctrlPr>
                      </m:fPr>
                      <m:num>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𝑓</m:t>
                            </m:r>
                          </m:e>
                          <m:sub>
                            <m:r>
                              <a:rPr lang="en-US" altLang="zh-CN" sz="2800" i="1">
                                <a:solidFill>
                                  <a:srgbClr val="FF0000"/>
                                </a:solidFill>
                                <a:latin typeface="Cambria Math" panose="02040503050406030204" pitchFamily="18" charset="0"/>
                              </a:rPr>
                              <m:t>𝑢</m:t>
                            </m:r>
                          </m:sub>
                        </m:sSub>
                        <m:r>
                          <a:rPr lang="en-US" altLang="zh-CN" sz="2800" i="1">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𝑓</m:t>
                            </m:r>
                          </m:e>
                          <m:sub>
                            <m:r>
                              <a:rPr lang="en-US" altLang="zh-CN" sz="2800" i="1">
                                <a:solidFill>
                                  <a:srgbClr val="FF0000"/>
                                </a:solidFill>
                                <a:latin typeface="Cambria Math" panose="02040503050406030204" pitchFamily="18" charset="0"/>
                              </a:rPr>
                              <m:t>𝑑</m:t>
                            </m:r>
                          </m:sub>
                        </m:sSub>
                      </m:num>
                      <m:den>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𝑢</m:t>
                        </m:r>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𝑑</m:t>
                        </m:r>
                        <m:r>
                          <a:rPr lang="en-US" altLang="zh-CN" sz="2800" b="0" i="1" smtClean="0">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𝑆</m:t>
                            </m:r>
                          </m:e>
                          <m:sub>
                            <m:r>
                              <a:rPr lang="en-US" altLang="zh-CN" sz="2800" i="1">
                                <a:solidFill>
                                  <a:srgbClr val="FF0000"/>
                                </a:solidFill>
                                <a:latin typeface="Cambria Math" panose="02040503050406030204" pitchFamily="18" charset="0"/>
                              </a:rPr>
                              <m:t>0</m:t>
                            </m:r>
                          </m:sub>
                        </m:sSub>
                      </m:den>
                    </m:f>
                  </m:oMath>
                </a14:m>
                <a:endParaRPr lang="zh-CN" altLang="en-US" sz="2800" dirty="0"/>
              </a:p>
              <a:p>
                <a:r>
                  <a:rPr lang="zh-CN" altLang="en-US" sz="2800" dirty="0"/>
                  <a:t>由于此时我们构造的组合是无风险的，组合的贴现值为：</a:t>
                </a:r>
                <a14:m>
                  <m:oMath xmlns:m="http://schemas.openxmlformats.org/officeDocument/2006/math">
                    <m:f>
                      <m:fPr>
                        <m:ctrlPr>
                          <a:rPr lang="en-US" altLang="zh-CN" sz="2800" i="1" smtClean="0">
                            <a:latin typeface="Cambria Math" panose="02040503050406030204" pitchFamily="18" charset="0"/>
                          </a:rPr>
                        </m:ctrlPr>
                      </m:fPr>
                      <m:num>
                        <m:r>
                          <a:rPr lang="en-US" altLang="zh-CN" sz="2800" i="1" dirty="0">
                            <a:solidFill>
                              <a:prstClr val="black"/>
                            </a:solidFill>
                            <a:latin typeface="Cambria Math" panose="02040503050406030204" pitchFamily="18" charset="0"/>
                          </a:rPr>
                          <m:t>𝑢</m:t>
                        </m:r>
                        <m:sSub>
                          <m:sSubPr>
                            <m:ctrlPr>
                              <a:rPr lang="en-US" altLang="zh-CN" sz="2800" i="1">
                                <a:solidFill>
                                  <a:prstClr val="black"/>
                                </a:solidFill>
                                <a:latin typeface="Cambria Math" panose="02040503050406030204" pitchFamily="18" charset="0"/>
                              </a:rPr>
                            </m:ctrlPr>
                          </m:sSubPr>
                          <m:e>
                            <m:r>
                              <a:rPr lang="en-US" altLang="zh-CN" sz="2800" i="1">
                                <a:solidFill>
                                  <a:prstClr val="black"/>
                                </a:solidFill>
                                <a:latin typeface="Cambria Math" panose="02040503050406030204" pitchFamily="18" charset="0"/>
                              </a:rPr>
                              <m:t>𝑆</m:t>
                            </m:r>
                          </m:e>
                          <m:sub>
                            <m:r>
                              <a:rPr lang="en-US" altLang="zh-CN" sz="2800" i="1">
                                <a:solidFill>
                                  <a:prstClr val="black"/>
                                </a:solidFill>
                                <a:latin typeface="Cambria Math" panose="02040503050406030204" pitchFamily="18" charset="0"/>
                              </a:rPr>
                              <m:t>0</m:t>
                            </m:r>
                          </m:sub>
                        </m:sSub>
                        <m:r>
                          <a:rPr lang="zh-CN" altLang="en-US" sz="2800" i="1">
                            <a:latin typeface="Cambria Math" panose="02040503050406030204" pitchFamily="18" charset="0"/>
                          </a:rPr>
                          <m:t>∆</m:t>
                        </m:r>
                        <m:r>
                          <a:rPr lang="en-US" altLang="zh-CN" sz="2800" i="1">
                            <a:solidFill>
                              <a:prstClr val="black"/>
                            </a:solidFill>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i="1">
                                <a:latin typeface="Cambria Math" panose="02040503050406030204" pitchFamily="18" charset="0"/>
                              </a:rPr>
                              <m:t>𝑢</m:t>
                            </m:r>
                          </m:sub>
                        </m:sSub>
                      </m:num>
                      <m:den>
                        <m:sSup>
                          <m:sSupPr>
                            <m:ctrlPr>
                              <a:rPr lang="en-US" altLang="zh-CN" sz="2800" i="1" smtClean="0">
                                <a:latin typeface="Cambria Math" panose="02040503050406030204" pitchFamily="18" charset="0"/>
                              </a:rPr>
                            </m:ctrlPr>
                          </m:sSupPr>
                          <m:e>
                            <m:r>
                              <a:rPr lang="en-US" altLang="zh-CN" sz="2800" i="1" smtClean="0">
                                <a:latin typeface="Cambria Math" panose="02040503050406030204" pitchFamily="18" charset="0"/>
                              </a:rPr>
                              <m:t>𝑒</m:t>
                            </m:r>
                          </m:e>
                          <m:sup>
                            <m:r>
                              <a:rPr lang="en-US" altLang="zh-CN" sz="2800" b="0" i="1" smtClean="0">
                                <a:latin typeface="Cambria Math" panose="02040503050406030204" pitchFamily="18" charset="0"/>
                              </a:rPr>
                              <m:t>𝑟</m:t>
                            </m:r>
                            <m:r>
                              <a:rPr lang="en-US" altLang="zh-CN" sz="2800" i="1" smtClean="0">
                                <a:latin typeface="Cambria Math" panose="02040503050406030204" pitchFamily="18" charset="0"/>
                              </a:rPr>
                              <m:t>𝑡</m:t>
                            </m:r>
                          </m:sup>
                        </m:sSup>
                      </m:den>
                    </m:f>
                  </m:oMath>
                </a14:m>
                <a:endParaRPr lang="en-US" altLang="zh-CN" sz="2800" dirty="0"/>
              </a:p>
              <a:p>
                <a:pPr algn="ctr"/>
                <a:r>
                  <a:rPr lang="zh-CN" altLang="en-US" sz="2800" i="0" dirty="0">
                    <a:latin typeface="+mj-lt"/>
                  </a:rPr>
                  <a:t>因此：</a:t>
                </a:r>
                <a14:m>
                  <m:oMath xmlns:m="http://schemas.openxmlformats.org/officeDocument/2006/math">
                    <m:f>
                      <m:fPr>
                        <m:ctrlPr>
                          <a:rPr lang="en-US" altLang="zh-CN" sz="2800" i="1" smtClean="0">
                            <a:latin typeface="Cambria Math" panose="02040503050406030204" pitchFamily="18" charset="0"/>
                          </a:rPr>
                        </m:ctrlPr>
                      </m:fPr>
                      <m:num>
                        <m:r>
                          <a:rPr lang="en-US" altLang="zh-CN" sz="2800" i="1" dirty="0">
                            <a:solidFill>
                              <a:prstClr val="black"/>
                            </a:solidFill>
                            <a:latin typeface="Cambria Math" panose="02040503050406030204" pitchFamily="18" charset="0"/>
                          </a:rPr>
                          <m:t>𝑢</m:t>
                        </m:r>
                        <m:sSub>
                          <m:sSubPr>
                            <m:ctrlPr>
                              <a:rPr lang="en-US" altLang="zh-CN" sz="2800" i="1">
                                <a:solidFill>
                                  <a:prstClr val="black"/>
                                </a:solidFill>
                                <a:latin typeface="Cambria Math" panose="02040503050406030204" pitchFamily="18" charset="0"/>
                              </a:rPr>
                            </m:ctrlPr>
                          </m:sSubPr>
                          <m:e>
                            <m:r>
                              <a:rPr lang="en-US" altLang="zh-CN" sz="2800" i="1">
                                <a:solidFill>
                                  <a:prstClr val="black"/>
                                </a:solidFill>
                                <a:latin typeface="Cambria Math" panose="02040503050406030204" pitchFamily="18" charset="0"/>
                              </a:rPr>
                              <m:t>𝑆</m:t>
                            </m:r>
                          </m:e>
                          <m:sub>
                            <m:r>
                              <a:rPr lang="en-US" altLang="zh-CN" sz="2800" i="1">
                                <a:solidFill>
                                  <a:prstClr val="black"/>
                                </a:solidFill>
                                <a:latin typeface="Cambria Math" panose="02040503050406030204" pitchFamily="18" charset="0"/>
                              </a:rPr>
                              <m:t>0</m:t>
                            </m:r>
                          </m:sub>
                        </m:sSub>
                        <m:r>
                          <a:rPr lang="zh-CN" altLang="en-US" sz="2800" i="1">
                            <a:latin typeface="Cambria Math" panose="02040503050406030204" pitchFamily="18" charset="0"/>
                          </a:rPr>
                          <m:t>∆</m:t>
                        </m:r>
                        <m:r>
                          <a:rPr lang="en-US" altLang="zh-CN" sz="2800" i="1">
                            <a:solidFill>
                              <a:prstClr val="black"/>
                            </a:solidFill>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i="1">
                                <a:latin typeface="Cambria Math" panose="02040503050406030204" pitchFamily="18" charset="0"/>
                              </a:rPr>
                              <m:t>𝑢</m:t>
                            </m:r>
                          </m:sub>
                        </m:sSub>
                      </m:num>
                      <m:den>
                        <m:sSup>
                          <m:sSupPr>
                            <m:ctrlPr>
                              <a:rPr lang="en-US" altLang="zh-CN" sz="2800" i="1" smtClean="0">
                                <a:latin typeface="Cambria Math" panose="02040503050406030204" pitchFamily="18" charset="0"/>
                              </a:rPr>
                            </m:ctrlPr>
                          </m:sSupPr>
                          <m:e>
                            <m:r>
                              <a:rPr lang="en-US" altLang="zh-CN" sz="2800" i="1" smtClean="0">
                                <a:latin typeface="Cambria Math" panose="02040503050406030204" pitchFamily="18" charset="0"/>
                              </a:rPr>
                              <m:t>𝑒</m:t>
                            </m:r>
                          </m:e>
                          <m:sup>
                            <m:r>
                              <a:rPr lang="en-US" altLang="zh-CN" sz="2800" b="0" i="1" smtClean="0">
                                <a:latin typeface="Cambria Math" panose="02040503050406030204" pitchFamily="18" charset="0"/>
                              </a:rPr>
                              <m:t>𝑟</m:t>
                            </m:r>
                            <m:r>
                              <a:rPr lang="en-US" altLang="zh-CN" sz="2800" i="1" smtClean="0">
                                <a:latin typeface="Cambria Math" panose="02040503050406030204" pitchFamily="18" charset="0"/>
                              </a:rPr>
                              <m:t>𝑡</m:t>
                            </m:r>
                          </m:sup>
                        </m:sSup>
                      </m:den>
                    </m:f>
                    <m:r>
                      <a:rPr lang="en-US" altLang="zh-CN" sz="2800" b="0" i="0" smtClean="0">
                        <a:latin typeface="Cambria Math" panose="02040503050406030204" pitchFamily="18" charset="0"/>
                      </a:rPr>
                      <m:t>=</m:t>
                    </m:r>
                    <m:sSub>
                      <m:sSubPr>
                        <m:ctrlPr>
                          <a:rPr lang="en-US" altLang="zh-CN" sz="2800" i="1">
                            <a:solidFill>
                              <a:prstClr val="black"/>
                            </a:solidFill>
                            <a:latin typeface="Cambria Math" panose="02040503050406030204" pitchFamily="18" charset="0"/>
                          </a:rPr>
                        </m:ctrlPr>
                      </m:sSubPr>
                      <m:e>
                        <m:r>
                          <a:rPr lang="en-US" altLang="zh-CN" sz="2800" i="1">
                            <a:solidFill>
                              <a:prstClr val="black"/>
                            </a:solidFill>
                            <a:latin typeface="Cambria Math" panose="02040503050406030204" pitchFamily="18" charset="0"/>
                          </a:rPr>
                          <m:t>𝑆</m:t>
                        </m:r>
                      </m:e>
                      <m:sub>
                        <m:r>
                          <a:rPr lang="en-US" altLang="zh-CN" sz="2800" i="1">
                            <a:solidFill>
                              <a:prstClr val="black"/>
                            </a:solidFill>
                            <a:latin typeface="Cambria Math" panose="02040503050406030204" pitchFamily="18" charset="0"/>
                          </a:rPr>
                          <m:t>0</m:t>
                        </m:r>
                      </m:sub>
                    </m:sSub>
                    <m:r>
                      <a:rPr lang="zh-CN" altLang="en-US" sz="2800" i="1">
                        <a:latin typeface="Cambria Math" panose="02040503050406030204" pitchFamily="18" charset="0"/>
                      </a:rPr>
                      <m:t>∆</m:t>
                    </m:r>
                    <m:r>
                      <a:rPr lang="en-US" altLang="zh-CN" sz="2800" b="0" i="1" smtClean="0">
                        <a:solidFill>
                          <a:prstClr val="black"/>
                        </a:solidFill>
                        <a:latin typeface="Cambria Math" panose="02040503050406030204" pitchFamily="18" charset="0"/>
                      </a:rPr>
                      <m:t>−</m:t>
                    </m:r>
                    <m:r>
                      <a:rPr lang="en-US" altLang="zh-CN" sz="2800" b="0" i="1" smtClean="0">
                        <a:solidFill>
                          <a:prstClr val="black"/>
                        </a:solidFill>
                        <a:latin typeface="Cambria Math" panose="02040503050406030204" pitchFamily="18" charset="0"/>
                      </a:rPr>
                      <m:t>𝑓</m:t>
                    </m:r>
                  </m:oMath>
                </a14:m>
                <a:endParaRPr lang="en-US" altLang="zh-CN" sz="2800" dirty="0"/>
              </a:p>
              <a:p>
                <a:pPr algn="ctr"/>
                <a:r>
                  <a:rPr lang="zh-CN" altLang="en-US" sz="2800" dirty="0"/>
                  <a:t>化简得：</a:t>
                </a:r>
                <a14:m>
                  <m:oMath xmlns:m="http://schemas.openxmlformats.org/officeDocument/2006/math">
                    <m:r>
                      <a:rPr lang="en-US" altLang="zh-CN" sz="2800" b="0" i="1" smtClean="0">
                        <a:solidFill>
                          <a:srgbClr val="FF0000"/>
                        </a:solidFill>
                        <a:latin typeface="Cambria Math" panose="02040503050406030204" pitchFamily="18" charset="0"/>
                      </a:rPr>
                      <m:t>𝑓</m:t>
                    </m:r>
                    <m:r>
                      <a:rPr lang="en-US" altLang="zh-CN" sz="2800" b="0" i="1" smtClean="0">
                        <a:solidFill>
                          <a:srgbClr val="FF0000"/>
                        </a:solidFill>
                        <a:latin typeface="Cambria Math" panose="02040503050406030204" pitchFamily="18" charset="0"/>
                      </a:rPr>
                      <m:t>=</m:t>
                    </m:r>
                    <m:sSup>
                      <m:sSupPr>
                        <m:ctrlPr>
                          <a:rPr lang="en-US" altLang="zh-CN" sz="2800" b="0" i="1" smtClean="0">
                            <a:solidFill>
                              <a:srgbClr val="FF0000"/>
                            </a:solidFill>
                            <a:latin typeface="Cambria Math" panose="02040503050406030204" pitchFamily="18" charset="0"/>
                          </a:rPr>
                        </m:ctrlPr>
                      </m:sSupPr>
                      <m:e>
                        <m:r>
                          <a:rPr lang="en-US" altLang="zh-CN" sz="2800" b="0" i="1" smtClean="0">
                            <a:solidFill>
                              <a:srgbClr val="FF0000"/>
                            </a:solidFill>
                            <a:latin typeface="Cambria Math" panose="02040503050406030204" pitchFamily="18" charset="0"/>
                          </a:rPr>
                          <m:t>𝑒</m:t>
                        </m:r>
                      </m:e>
                      <m:sup>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𝑟𝑇</m:t>
                        </m:r>
                      </m:sup>
                    </m:sSup>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𝑝</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𝑓</m:t>
                        </m:r>
                      </m:e>
                      <m:sub>
                        <m:r>
                          <a:rPr lang="en-US" altLang="zh-CN" sz="2800" i="1">
                            <a:solidFill>
                              <a:srgbClr val="FF0000"/>
                            </a:solidFill>
                            <a:latin typeface="Cambria Math" panose="02040503050406030204" pitchFamily="18" charset="0"/>
                          </a:rPr>
                          <m:t>𝑢</m:t>
                        </m:r>
                      </m:sub>
                    </m:sSub>
                    <m:r>
                      <a:rPr lang="en-US" altLang="zh-CN" sz="2800" b="0" i="1" smtClean="0">
                        <a:solidFill>
                          <a:srgbClr val="FF0000"/>
                        </a:solidFill>
                        <a:latin typeface="Cambria Math" panose="02040503050406030204" pitchFamily="18" charset="0"/>
                      </a:rPr>
                      <m:t>+(1−</m:t>
                    </m:r>
                    <m:r>
                      <a:rPr lang="en-US" altLang="zh-CN" sz="2800" b="0" i="1" smtClean="0">
                        <a:solidFill>
                          <a:srgbClr val="FF0000"/>
                        </a:solidFill>
                        <a:latin typeface="Cambria Math" panose="02040503050406030204" pitchFamily="18" charset="0"/>
                      </a:rPr>
                      <m:t>𝑝</m:t>
                    </m:r>
                    <m:r>
                      <a:rPr lang="en-US" altLang="zh-CN" sz="2800" b="0" i="1" smtClean="0">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𝑓</m:t>
                        </m:r>
                      </m:e>
                      <m:sub>
                        <m:r>
                          <a:rPr lang="en-US" altLang="zh-CN" sz="2800" i="1">
                            <a:solidFill>
                              <a:srgbClr val="FF0000"/>
                            </a:solidFill>
                            <a:latin typeface="Cambria Math" panose="02040503050406030204" pitchFamily="18" charset="0"/>
                          </a:rPr>
                          <m:t>𝑑</m:t>
                        </m:r>
                      </m:sub>
                    </m:sSub>
                    <m:r>
                      <a:rPr lang="en-US" altLang="zh-CN" sz="2800" b="0" i="1" smtClean="0">
                        <a:solidFill>
                          <a:srgbClr val="FF0000"/>
                        </a:solidFill>
                        <a:latin typeface="Cambria Math" panose="02040503050406030204" pitchFamily="18" charset="0"/>
                      </a:rPr>
                      <m:t>]</m:t>
                    </m:r>
                  </m:oMath>
                </a14:m>
                <a:r>
                  <a:rPr lang="zh-CN" altLang="en-US" sz="2800" dirty="0"/>
                  <a:t>，其中</a:t>
                </a:r>
                <a14:m>
                  <m:oMath xmlns:m="http://schemas.openxmlformats.org/officeDocument/2006/math">
                    <m:r>
                      <a:rPr lang="en-US" altLang="zh-CN" sz="2800" i="1" smtClean="0">
                        <a:solidFill>
                          <a:srgbClr val="FF0000"/>
                        </a:solidFill>
                        <a:latin typeface="Cambria Math" panose="02040503050406030204" pitchFamily="18" charset="0"/>
                      </a:rPr>
                      <m:t>𝑝</m:t>
                    </m:r>
                    <m:r>
                      <a:rPr lang="en-US" altLang="zh-CN" sz="2800" b="0" i="1" smtClean="0">
                        <a:solidFill>
                          <a:srgbClr val="FF0000"/>
                        </a:solidFill>
                        <a:latin typeface="Cambria Math" panose="02040503050406030204" pitchFamily="18" charset="0"/>
                      </a:rPr>
                      <m:t>=</m:t>
                    </m:r>
                    <m:f>
                      <m:fPr>
                        <m:ctrlPr>
                          <a:rPr lang="en-US" altLang="zh-CN" sz="2800" b="0" i="1" smtClean="0">
                            <a:solidFill>
                              <a:srgbClr val="FF0000"/>
                            </a:solidFill>
                            <a:latin typeface="Cambria Math" panose="02040503050406030204" pitchFamily="18" charset="0"/>
                          </a:rPr>
                        </m:ctrlPr>
                      </m:fPr>
                      <m:num>
                        <m:sSup>
                          <m:sSupPr>
                            <m:ctrlPr>
                              <a:rPr lang="en-US" altLang="zh-CN" sz="2800" b="0" i="1" smtClean="0">
                                <a:solidFill>
                                  <a:srgbClr val="FF0000"/>
                                </a:solidFill>
                                <a:latin typeface="Cambria Math" panose="02040503050406030204" pitchFamily="18" charset="0"/>
                              </a:rPr>
                            </m:ctrlPr>
                          </m:sSupPr>
                          <m:e>
                            <m:r>
                              <a:rPr lang="en-US" altLang="zh-CN" sz="2800" b="0" i="1" smtClean="0">
                                <a:solidFill>
                                  <a:srgbClr val="FF0000"/>
                                </a:solidFill>
                                <a:latin typeface="Cambria Math" panose="02040503050406030204" pitchFamily="18" charset="0"/>
                              </a:rPr>
                              <m:t>𝑒</m:t>
                            </m:r>
                          </m:e>
                          <m:sup>
                            <m:r>
                              <a:rPr lang="en-US" altLang="zh-CN" sz="2800" b="0" i="1" smtClean="0">
                                <a:solidFill>
                                  <a:srgbClr val="FF0000"/>
                                </a:solidFill>
                                <a:latin typeface="Cambria Math" panose="02040503050406030204" pitchFamily="18" charset="0"/>
                              </a:rPr>
                              <m:t>𝑟𝑇</m:t>
                            </m:r>
                          </m:sup>
                        </m:sSup>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𝑑</m:t>
                        </m:r>
                      </m:num>
                      <m:den>
                        <m:r>
                          <a:rPr lang="en-US" altLang="zh-CN" sz="2800" b="0" i="1" smtClean="0">
                            <a:solidFill>
                              <a:srgbClr val="FF0000"/>
                            </a:solidFill>
                            <a:latin typeface="Cambria Math" panose="02040503050406030204" pitchFamily="18" charset="0"/>
                          </a:rPr>
                          <m:t>𝑢</m:t>
                        </m:r>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𝑑</m:t>
                        </m:r>
                      </m:den>
                    </m:f>
                  </m:oMath>
                </a14:m>
                <a:endParaRPr lang="en-US" altLang="zh-CN" sz="2800" dirty="0"/>
              </a:p>
            </p:txBody>
          </p:sp>
        </mc:Choice>
        <mc:Fallback xmlns="">
          <p:sp>
            <p:nvSpPr>
              <p:cNvPr id="31" name="文本框 30">
                <a:extLst>
                  <a:ext uri="{FF2B5EF4-FFF2-40B4-BE49-F238E27FC236}">
                    <a16:creationId xmlns:a16="http://schemas.microsoft.com/office/drawing/2014/main" id="{D1B488C2-33BE-CC09-65BE-662B09D27930}"/>
                  </a:ext>
                </a:extLst>
              </p:cNvPr>
              <p:cNvSpPr txBox="1">
                <a:spLocks noRot="1" noChangeAspect="1" noMove="1" noResize="1" noEditPoints="1" noAdjustHandles="1" noChangeArrowheads="1" noChangeShapeType="1" noTextEdit="1"/>
              </p:cNvSpPr>
              <p:nvPr/>
            </p:nvSpPr>
            <p:spPr>
              <a:xfrm>
                <a:off x="632012" y="2926985"/>
                <a:ext cx="10927976" cy="3590983"/>
              </a:xfrm>
              <a:prstGeom prst="rect">
                <a:avLst/>
              </a:prstGeom>
              <a:blipFill>
                <a:blip r:embed="rId10"/>
                <a:stretch>
                  <a:fillRect l="-1172" t="-1698" b="-67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513832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948264" y="250621"/>
            <a:ext cx="172355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二叉树模型</a:t>
            </a: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grpSp>
        <p:nvGrpSpPr>
          <p:cNvPr id="5" name="组合 4">
            <a:extLst>
              <a:ext uri="{FF2B5EF4-FFF2-40B4-BE49-F238E27FC236}">
                <a16:creationId xmlns:a16="http://schemas.microsoft.com/office/drawing/2014/main" id="{47AA142C-B3DD-523C-C3EC-37EAF6363B96}"/>
              </a:ext>
            </a:extLst>
          </p:cNvPr>
          <p:cNvGrpSpPr/>
          <p:nvPr/>
        </p:nvGrpSpPr>
        <p:grpSpPr>
          <a:xfrm>
            <a:off x="2155238" y="944265"/>
            <a:ext cx="7881524" cy="1660530"/>
            <a:chOff x="2155238" y="944265"/>
            <a:chExt cx="7881524" cy="166053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6AD945BC-E919-52BB-F151-71513A6439B9}"/>
                    </a:ext>
                  </a:extLst>
                </p:cNvPr>
                <p:cNvSpPr txBox="1"/>
                <p:nvPr/>
              </p:nvSpPr>
              <p:spPr>
                <a:xfrm>
                  <a:off x="2155238" y="1497775"/>
                  <a:ext cx="624595" cy="52322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𝑆</m:t>
                            </m:r>
                          </m:e>
                          <m:sub>
                            <m:r>
                              <a:rPr lang="en-US" altLang="zh-CN" sz="2800" i="1">
                                <a:latin typeface="Cambria Math" panose="02040503050406030204" pitchFamily="18" charset="0"/>
                              </a:rPr>
                              <m:t>0</m:t>
                            </m:r>
                          </m:sub>
                        </m:sSub>
                      </m:oMath>
                    </m:oMathPara>
                  </a14:m>
                  <a:endParaRPr lang="zh-CN" altLang="en-US" sz="2800" dirty="0"/>
                </a:p>
              </p:txBody>
            </p:sp>
          </mc:Choice>
          <mc:Fallback xmlns="">
            <p:sp>
              <p:nvSpPr>
                <p:cNvPr id="3" name="文本框 2">
                  <a:extLst>
                    <a:ext uri="{FF2B5EF4-FFF2-40B4-BE49-F238E27FC236}">
                      <a16:creationId xmlns:a16="http://schemas.microsoft.com/office/drawing/2014/main" id="{6AD945BC-E919-52BB-F151-71513A6439B9}"/>
                    </a:ext>
                  </a:extLst>
                </p:cNvPr>
                <p:cNvSpPr txBox="1">
                  <a:spLocks noRot="1" noChangeAspect="1" noMove="1" noResize="1" noEditPoints="1" noAdjustHandles="1" noChangeArrowheads="1" noChangeShapeType="1" noTextEdit="1"/>
                </p:cNvSpPr>
                <p:nvPr/>
              </p:nvSpPr>
              <p:spPr>
                <a:xfrm>
                  <a:off x="2155238" y="1497775"/>
                  <a:ext cx="624595"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7B350A51-6D3E-627F-BA39-499AD7694583}"/>
                    </a:ext>
                  </a:extLst>
                </p:cNvPr>
                <p:cNvSpPr txBox="1"/>
                <p:nvPr/>
              </p:nvSpPr>
              <p:spPr>
                <a:xfrm>
                  <a:off x="3898873" y="944265"/>
                  <a:ext cx="62459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𝑢</m:t>
                        </m:r>
                        <m:sSub>
                          <m:sSub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b>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0</m:t>
                            </m:r>
                          </m:sub>
                        </m:sSub>
                      </m:oMath>
                    </m:oMathPara>
                  </a14:m>
                  <a:endParaRPr lang="zh-CN" altLang="en-US" dirty="0"/>
                </a:p>
              </p:txBody>
            </p:sp>
          </mc:Choice>
          <mc:Fallback xmlns="">
            <p:sp>
              <p:nvSpPr>
                <p:cNvPr id="4" name="文本框 3">
                  <a:extLst>
                    <a:ext uri="{FF2B5EF4-FFF2-40B4-BE49-F238E27FC236}">
                      <a16:creationId xmlns:a16="http://schemas.microsoft.com/office/drawing/2014/main" id="{7B350A51-6D3E-627F-BA39-499AD7694583}"/>
                    </a:ext>
                  </a:extLst>
                </p:cNvPr>
                <p:cNvSpPr txBox="1">
                  <a:spLocks noRot="1" noChangeAspect="1" noMove="1" noResize="1" noEditPoints="1" noAdjustHandles="1" noChangeArrowheads="1" noChangeShapeType="1" noTextEdit="1"/>
                </p:cNvSpPr>
                <p:nvPr/>
              </p:nvSpPr>
              <p:spPr>
                <a:xfrm>
                  <a:off x="3898873" y="944265"/>
                  <a:ext cx="624595"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DD7F4C7-A995-7E0E-BA81-3E863651BE0C}"/>
                    </a:ext>
                  </a:extLst>
                </p:cNvPr>
                <p:cNvSpPr txBox="1"/>
                <p:nvPr/>
              </p:nvSpPr>
              <p:spPr>
                <a:xfrm>
                  <a:off x="3898873" y="2051285"/>
                  <a:ext cx="62459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𝑑</m:t>
                        </m:r>
                        <m:sSub>
                          <m:sSub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b>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0</m:t>
                            </m:r>
                          </m:sub>
                        </m:sSub>
                      </m:oMath>
                    </m:oMathPara>
                  </a14:m>
                  <a:endParaRPr lang="zh-CN" altLang="en-US" dirty="0"/>
                </a:p>
              </p:txBody>
            </p:sp>
          </mc:Choice>
          <mc:Fallback xmlns="">
            <p:sp>
              <p:nvSpPr>
                <p:cNvPr id="6" name="文本框 5">
                  <a:extLst>
                    <a:ext uri="{FF2B5EF4-FFF2-40B4-BE49-F238E27FC236}">
                      <a16:creationId xmlns:a16="http://schemas.microsoft.com/office/drawing/2014/main" id="{3DD7F4C7-A995-7E0E-BA81-3E863651BE0C}"/>
                    </a:ext>
                  </a:extLst>
                </p:cNvPr>
                <p:cNvSpPr txBox="1">
                  <a:spLocks noRot="1" noChangeAspect="1" noMove="1" noResize="1" noEditPoints="1" noAdjustHandles="1" noChangeArrowheads="1" noChangeShapeType="1" noTextEdit="1"/>
                </p:cNvSpPr>
                <p:nvPr/>
              </p:nvSpPr>
              <p:spPr>
                <a:xfrm>
                  <a:off x="3898873" y="2051285"/>
                  <a:ext cx="624595" cy="523220"/>
                </a:xfrm>
                <a:prstGeom prst="rect">
                  <a:avLst/>
                </a:prstGeom>
                <a:blipFill>
                  <a:blip r:embed="rId6"/>
                  <a:stretch>
                    <a:fillRect/>
                  </a:stretch>
                </a:blipFill>
              </p:spPr>
              <p:txBody>
                <a:bodyPr/>
                <a:lstStyle/>
                <a:p>
                  <a:r>
                    <a:rPr lang="zh-CN" altLang="en-US">
                      <a:noFill/>
                    </a:rPr>
                    <a:t> </a:t>
                  </a:r>
                </a:p>
              </p:txBody>
            </p:sp>
          </mc:Fallback>
        </mc:AlternateContent>
        <p:cxnSp>
          <p:nvCxnSpPr>
            <p:cNvPr id="9" name="直接连接符 8">
              <a:extLst>
                <a:ext uri="{FF2B5EF4-FFF2-40B4-BE49-F238E27FC236}">
                  <a16:creationId xmlns:a16="http://schemas.microsoft.com/office/drawing/2014/main" id="{B9046E86-24D3-EC7B-EB74-0B366655D53D}"/>
                </a:ext>
              </a:extLst>
            </p:cNvPr>
            <p:cNvCxnSpPr>
              <a:stCxn id="3" idx="3"/>
              <a:endCxn id="4" idx="1"/>
            </p:cNvCxnSpPr>
            <p:nvPr/>
          </p:nvCxnSpPr>
          <p:spPr>
            <a:xfrm flipV="1">
              <a:off x="2779833" y="1205875"/>
              <a:ext cx="1119040" cy="5535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A54399BB-FDB4-64B3-9136-F563449CBBD6}"/>
                </a:ext>
              </a:extLst>
            </p:cNvPr>
            <p:cNvCxnSpPr>
              <a:cxnSpLocks/>
              <a:stCxn id="3" idx="3"/>
              <a:endCxn id="6" idx="1"/>
            </p:cNvCxnSpPr>
            <p:nvPr/>
          </p:nvCxnSpPr>
          <p:spPr>
            <a:xfrm>
              <a:off x="2779833" y="1759385"/>
              <a:ext cx="1119040" cy="553510"/>
            </a:xfrm>
            <a:prstGeom prst="line">
              <a:avLst/>
            </a:prstGeom>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5EDFCBBF-10DE-99F2-77A8-DE9B910F286D}"/>
                </a:ext>
              </a:extLst>
            </p:cNvPr>
            <p:cNvSpPr txBox="1"/>
            <p:nvPr/>
          </p:nvSpPr>
          <p:spPr>
            <a:xfrm>
              <a:off x="2569316" y="959410"/>
              <a:ext cx="902811" cy="523220"/>
            </a:xfrm>
            <a:prstGeom prst="rect">
              <a:avLst/>
            </a:prstGeom>
            <a:noFill/>
          </p:spPr>
          <p:txBody>
            <a:bodyPr wrap="none" rtlCol="0">
              <a:spAutoFit/>
            </a:bodyPr>
            <a:lstStyle/>
            <a:p>
              <a:pPr algn="l"/>
              <a:r>
                <a:rPr lang="zh-CN" altLang="en-US" sz="2800" dirty="0"/>
                <a:t>股票</a:t>
              </a: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9E3684EB-E878-5A36-C328-46DB0ECFF183}"/>
                    </a:ext>
                  </a:extLst>
                </p:cNvPr>
                <p:cNvSpPr txBox="1"/>
                <p:nvPr/>
              </p:nvSpPr>
              <p:spPr>
                <a:xfrm>
                  <a:off x="7668532" y="1528065"/>
                  <a:ext cx="513025" cy="52322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𝐶</m:t>
                        </m:r>
                      </m:oMath>
                    </m:oMathPara>
                  </a14:m>
                  <a:endParaRPr lang="zh-CN" altLang="en-US" sz="2800" dirty="0"/>
                </a:p>
              </p:txBody>
            </p:sp>
          </mc:Choice>
          <mc:Fallback xmlns="">
            <p:sp>
              <p:nvSpPr>
                <p:cNvPr id="14" name="文本框 13">
                  <a:extLst>
                    <a:ext uri="{FF2B5EF4-FFF2-40B4-BE49-F238E27FC236}">
                      <a16:creationId xmlns:a16="http://schemas.microsoft.com/office/drawing/2014/main" id="{9E3684EB-E878-5A36-C328-46DB0ECFF183}"/>
                    </a:ext>
                  </a:extLst>
                </p:cNvPr>
                <p:cNvSpPr txBox="1">
                  <a:spLocks noRot="1" noChangeAspect="1" noMove="1" noResize="1" noEditPoints="1" noAdjustHandles="1" noChangeArrowheads="1" noChangeShapeType="1" noTextEdit="1"/>
                </p:cNvSpPr>
                <p:nvPr/>
              </p:nvSpPr>
              <p:spPr>
                <a:xfrm>
                  <a:off x="7668532" y="1528065"/>
                  <a:ext cx="513025"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7E564505-610B-9690-D3BF-84C9A9276D30}"/>
                    </a:ext>
                  </a:extLst>
                </p:cNvPr>
                <p:cNvSpPr txBox="1"/>
                <p:nvPr/>
              </p:nvSpPr>
              <p:spPr>
                <a:xfrm>
                  <a:off x="9412167" y="974555"/>
                  <a:ext cx="62459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i="1">
                                <a:latin typeface="Cambria Math" panose="02040503050406030204" pitchFamily="18" charset="0"/>
                              </a:rPr>
                              <m:t>𝑢</m:t>
                            </m:r>
                          </m:sub>
                        </m:sSub>
                      </m:oMath>
                    </m:oMathPara>
                  </a14:m>
                  <a:endParaRPr lang="zh-CN" altLang="en-US" dirty="0"/>
                </a:p>
              </p:txBody>
            </p:sp>
          </mc:Choice>
          <mc:Fallback xmlns="">
            <p:sp>
              <p:nvSpPr>
                <p:cNvPr id="15" name="文本框 14">
                  <a:extLst>
                    <a:ext uri="{FF2B5EF4-FFF2-40B4-BE49-F238E27FC236}">
                      <a16:creationId xmlns:a16="http://schemas.microsoft.com/office/drawing/2014/main" id="{7E564505-610B-9690-D3BF-84C9A9276D30}"/>
                    </a:ext>
                  </a:extLst>
                </p:cNvPr>
                <p:cNvSpPr txBox="1">
                  <a:spLocks noRot="1" noChangeAspect="1" noMove="1" noResize="1" noEditPoints="1" noAdjustHandles="1" noChangeArrowheads="1" noChangeShapeType="1" noTextEdit="1"/>
                </p:cNvSpPr>
                <p:nvPr/>
              </p:nvSpPr>
              <p:spPr>
                <a:xfrm>
                  <a:off x="9412167" y="974555"/>
                  <a:ext cx="624595"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6D111A96-E3F5-B36D-9FCE-98FC36DC7DB3}"/>
                    </a:ext>
                  </a:extLst>
                </p:cNvPr>
                <p:cNvSpPr txBox="1"/>
                <p:nvPr/>
              </p:nvSpPr>
              <p:spPr>
                <a:xfrm>
                  <a:off x="9412167" y="2081575"/>
                  <a:ext cx="62459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i="1">
                                <a:latin typeface="Cambria Math" panose="02040503050406030204" pitchFamily="18" charset="0"/>
                              </a:rPr>
                              <m:t>𝑑</m:t>
                            </m:r>
                          </m:sub>
                        </m:sSub>
                      </m:oMath>
                    </m:oMathPara>
                  </a14:m>
                  <a:endParaRPr lang="zh-CN" altLang="en-US" dirty="0"/>
                </a:p>
              </p:txBody>
            </p:sp>
          </mc:Choice>
          <mc:Fallback xmlns="">
            <p:sp>
              <p:nvSpPr>
                <p:cNvPr id="25" name="文本框 24">
                  <a:extLst>
                    <a:ext uri="{FF2B5EF4-FFF2-40B4-BE49-F238E27FC236}">
                      <a16:creationId xmlns:a16="http://schemas.microsoft.com/office/drawing/2014/main" id="{6D111A96-E3F5-B36D-9FCE-98FC36DC7DB3}"/>
                    </a:ext>
                  </a:extLst>
                </p:cNvPr>
                <p:cNvSpPr txBox="1">
                  <a:spLocks noRot="1" noChangeAspect="1" noMove="1" noResize="1" noEditPoints="1" noAdjustHandles="1" noChangeArrowheads="1" noChangeShapeType="1" noTextEdit="1"/>
                </p:cNvSpPr>
                <p:nvPr/>
              </p:nvSpPr>
              <p:spPr>
                <a:xfrm>
                  <a:off x="9412167" y="2081575"/>
                  <a:ext cx="624595" cy="523220"/>
                </a:xfrm>
                <a:prstGeom prst="rect">
                  <a:avLst/>
                </a:prstGeom>
                <a:blipFill>
                  <a:blip r:embed="rId9"/>
                  <a:stretch>
                    <a:fillRect/>
                  </a:stretch>
                </a:blipFill>
              </p:spPr>
              <p:txBody>
                <a:bodyPr/>
                <a:lstStyle/>
                <a:p>
                  <a:r>
                    <a:rPr lang="zh-CN" altLang="en-US">
                      <a:noFill/>
                    </a:rPr>
                    <a:t> </a:t>
                  </a:r>
                </a:p>
              </p:txBody>
            </p:sp>
          </mc:Fallback>
        </mc:AlternateContent>
        <p:cxnSp>
          <p:nvCxnSpPr>
            <p:cNvPr id="26" name="直接连接符 25">
              <a:extLst>
                <a:ext uri="{FF2B5EF4-FFF2-40B4-BE49-F238E27FC236}">
                  <a16:creationId xmlns:a16="http://schemas.microsoft.com/office/drawing/2014/main" id="{0F101A4B-6CF9-A09E-75A2-C6FA9BFD4121}"/>
                </a:ext>
              </a:extLst>
            </p:cNvPr>
            <p:cNvCxnSpPr>
              <a:stCxn id="14" idx="3"/>
              <a:endCxn id="15" idx="1"/>
            </p:cNvCxnSpPr>
            <p:nvPr/>
          </p:nvCxnSpPr>
          <p:spPr>
            <a:xfrm flipV="1">
              <a:off x="8181557" y="1236165"/>
              <a:ext cx="1230610" cy="5535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C49F2524-4942-6974-4D93-1761C703AA17}"/>
                </a:ext>
              </a:extLst>
            </p:cNvPr>
            <p:cNvCxnSpPr>
              <a:cxnSpLocks/>
              <a:stCxn id="14" idx="3"/>
              <a:endCxn id="25" idx="1"/>
            </p:cNvCxnSpPr>
            <p:nvPr/>
          </p:nvCxnSpPr>
          <p:spPr>
            <a:xfrm>
              <a:off x="8181557" y="1789675"/>
              <a:ext cx="1230610" cy="553510"/>
            </a:xfrm>
            <a:prstGeom prst="line">
              <a:avLst/>
            </a:prstGeom>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F662E8F2-2E8E-D13D-3BBD-62AB31D5338B}"/>
                </a:ext>
              </a:extLst>
            </p:cNvPr>
            <p:cNvSpPr txBox="1"/>
            <p:nvPr/>
          </p:nvSpPr>
          <p:spPr>
            <a:xfrm>
              <a:off x="8082610" y="1004845"/>
              <a:ext cx="902811" cy="523220"/>
            </a:xfrm>
            <a:prstGeom prst="rect">
              <a:avLst/>
            </a:prstGeom>
            <a:noFill/>
          </p:spPr>
          <p:txBody>
            <a:bodyPr wrap="none" rtlCol="0">
              <a:spAutoFit/>
            </a:bodyPr>
            <a:lstStyle/>
            <a:p>
              <a:pPr algn="l"/>
              <a:r>
                <a:rPr lang="zh-CN" altLang="en-US" sz="2800" dirty="0"/>
                <a:t>期权</a:t>
              </a:r>
            </a:p>
          </p:txBody>
        </p:sp>
      </p:gr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7B840466-2308-9171-9F3C-8BFD1EDB5A61}"/>
                  </a:ext>
                </a:extLst>
              </p:cNvPr>
              <p:cNvSpPr txBox="1"/>
              <p:nvPr/>
            </p:nvSpPr>
            <p:spPr>
              <a:xfrm>
                <a:off x="632012" y="3158305"/>
                <a:ext cx="10927976" cy="2287549"/>
              </a:xfrm>
              <a:prstGeom prst="rect">
                <a:avLst/>
              </a:prstGeom>
              <a:noFill/>
            </p:spPr>
            <p:txBody>
              <a:bodyPr wrap="square" rtlCol="0">
                <a:spAutoFit/>
              </a:bodyPr>
              <a:lstStyle/>
              <a:p>
                <a:pPr algn="ctr"/>
                <a14:m>
                  <m:oMath xmlns:m="http://schemas.openxmlformats.org/officeDocument/2006/math">
                    <m:r>
                      <a:rPr lang="en-US" altLang="zh-CN" sz="2800" b="0" i="1" smtClean="0">
                        <a:solidFill>
                          <a:srgbClr val="FF0000"/>
                        </a:solidFill>
                        <a:latin typeface="Cambria Math" panose="02040503050406030204" pitchFamily="18" charset="0"/>
                      </a:rPr>
                      <m:t>𝑓</m:t>
                    </m:r>
                    <m:r>
                      <a:rPr lang="en-US" altLang="zh-CN" sz="2800" b="0" i="1" smtClean="0">
                        <a:solidFill>
                          <a:srgbClr val="FF0000"/>
                        </a:solidFill>
                        <a:latin typeface="Cambria Math" panose="02040503050406030204" pitchFamily="18" charset="0"/>
                      </a:rPr>
                      <m:t>=</m:t>
                    </m:r>
                    <m:sSup>
                      <m:sSupPr>
                        <m:ctrlPr>
                          <a:rPr lang="en-US" altLang="zh-CN" sz="2800" b="0" i="1" smtClean="0">
                            <a:solidFill>
                              <a:srgbClr val="FF0000"/>
                            </a:solidFill>
                            <a:latin typeface="Cambria Math" panose="02040503050406030204" pitchFamily="18" charset="0"/>
                          </a:rPr>
                        </m:ctrlPr>
                      </m:sSupPr>
                      <m:e>
                        <m:r>
                          <a:rPr lang="en-US" altLang="zh-CN" sz="2800" b="0" i="1" smtClean="0">
                            <a:solidFill>
                              <a:srgbClr val="FF0000"/>
                            </a:solidFill>
                            <a:latin typeface="Cambria Math" panose="02040503050406030204" pitchFamily="18" charset="0"/>
                          </a:rPr>
                          <m:t>𝑒</m:t>
                        </m:r>
                      </m:e>
                      <m:sup>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𝑟𝑇</m:t>
                        </m:r>
                      </m:sup>
                    </m:sSup>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𝑝</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𝑓</m:t>
                        </m:r>
                      </m:e>
                      <m:sub>
                        <m:r>
                          <a:rPr lang="en-US" altLang="zh-CN" sz="2800" i="1">
                            <a:solidFill>
                              <a:srgbClr val="FF0000"/>
                            </a:solidFill>
                            <a:latin typeface="Cambria Math" panose="02040503050406030204" pitchFamily="18" charset="0"/>
                          </a:rPr>
                          <m:t>𝑢</m:t>
                        </m:r>
                      </m:sub>
                    </m:sSub>
                    <m:r>
                      <a:rPr lang="en-US" altLang="zh-CN" sz="2800" b="0" i="1" smtClean="0">
                        <a:solidFill>
                          <a:srgbClr val="FF0000"/>
                        </a:solidFill>
                        <a:latin typeface="Cambria Math" panose="02040503050406030204" pitchFamily="18" charset="0"/>
                      </a:rPr>
                      <m:t>+(1−</m:t>
                    </m:r>
                    <m:r>
                      <a:rPr lang="en-US" altLang="zh-CN" sz="2800" b="0" i="1" smtClean="0">
                        <a:solidFill>
                          <a:srgbClr val="FF0000"/>
                        </a:solidFill>
                        <a:latin typeface="Cambria Math" panose="02040503050406030204" pitchFamily="18" charset="0"/>
                      </a:rPr>
                      <m:t>𝑝</m:t>
                    </m:r>
                    <m:r>
                      <a:rPr lang="en-US" altLang="zh-CN" sz="2800" b="0" i="1" smtClean="0">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𝑓</m:t>
                        </m:r>
                      </m:e>
                      <m:sub>
                        <m:r>
                          <a:rPr lang="en-US" altLang="zh-CN" sz="2800" i="1">
                            <a:solidFill>
                              <a:srgbClr val="FF0000"/>
                            </a:solidFill>
                            <a:latin typeface="Cambria Math" panose="02040503050406030204" pitchFamily="18" charset="0"/>
                          </a:rPr>
                          <m:t>𝑑</m:t>
                        </m:r>
                      </m:sub>
                    </m:sSub>
                    <m:r>
                      <a:rPr lang="en-US" altLang="zh-CN" sz="2800" b="0" i="1" smtClean="0">
                        <a:solidFill>
                          <a:srgbClr val="FF0000"/>
                        </a:solidFill>
                        <a:latin typeface="Cambria Math" panose="02040503050406030204" pitchFamily="18" charset="0"/>
                      </a:rPr>
                      <m:t>]</m:t>
                    </m:r>
                  </m:oMath>
                </a14:m>
                <a:r>
                  <a:rPr lang="zh-CN" altLang="en-US" sz="2800" dirty="0"/>
                  <a:t>，其中</a:t>
                </a:r>
                <a14:m>
                  <m:oMath xmlns:m="http://schemas.openxmlformats.org/officeDocument/2006/math">
                    <m:r>
                      <a:rPr lang="en-US" altLang="zh-CN" sz="2800" i="1" smtClean="0">
                        <a:solidFill>
                          <a:srgbClr val="FF0000"/>
                        </a:solidFill>
                        <a:latin typeface="Cambria Math" panose="02040503050406030204" pitchFamily="18" charset="0"/>
                      </a:rPr>
                      <m:t>𝑝</m:t>
                    </m:r>
                    <m:r>
                      <a:rPr lang="en-US" altLang="zh-CN" sz="2800" b="0" i="1" smtClean="0">
                        <a:solidFill>
                          <a:srgbClr val="FF0000"/>
                        </a:solidFill>
                        <a:latin typeface="Cambria Math" panose="02040503050406030204" pitchFamily="18" charset="0"/>
                      </a:rPr>
                      <m:t>=</m:t>
                    </m:r>
                    <m:f>
                      <m:fPr>
                        <m:ctrlPr>
                          <a:rPr lang="en-US" altLang="zh-CN" sz="2800" b="0" i="1" smtClean="0">
                            <a:solidFill>
                              <a:srgbClr val="FF0000"/>
                            </a:solidFill>
                            <a:latin typeface="Cambria Math" panose="02040503050406030204" pitchFamily="18" charset="0"/>
                          </a:rPr>
                        </m:ctrlPr>
                      </m:fPr>
                      <m:num>
                        <m:sSup>
                          <m:sSupPr>
                            <m:ctrlPr>
                              <a:rPr lang="en-US" altLang="zh-CN" sz="2800" b="0" i="1" smtClean="0">
                                <a:solidFill>
                                  <a:srgbClr val="FF0000"/>
                                </a:solidFill>
                                <a:latin typeface="Cambria Math" panose="02040503050406030204" pitchFamily="18" charset="0"/>
                              </a:rPr>
                            </m:ctrlPr>
                          </m:sSupPr>
                          <m:e>
                            <m:r>
                              <a:rPr lang="en-US" altLang="zh-CN" sz="2800" b="0" i="1" smtClean="0">
                                <a:solidFill>
                                  <a:srgbClr val="FF0000"/>
                                </a:solidFill>
                                <a:latin typeface="Cambria Math" panose="02040503050406030204" pitchFamily="18" charset="0"/>
                              </a:rPr>
                              <m:t>𝑒</m:t>
                            </m:r>
                          </m:e>
                          <m:sup>
                            <m:r>
                              <a:rPr lang="en-US" altLang="zh-CN" sz="2800" b="0" i="1" smtClean="0">
                                <a:solidFill>
                                  <a:srgbClr val="FF0000"/>
                                </a:solidFill>
                                <a:latin typeface="Cambria Math" panose="02040503050406030204" pitchFamily="18" charset="0"/>
                              </a:rPr>
                              <m:t>𝑟𝑇</m:t>
                            </m:r>
                          </m:sup>
                        </m:sSup>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𝑑</m:t>
                        </m:r>
                      </m:num>
                      <m:den>
                        <m:r>
                          <a:rPr lang="en-US" altLang="zh-CN" sz="2800" b="0" i="1" smtClean="0">
                            <a:solidFill>
                              <a:srgbClr val="FF0000"/>
                            </a:solidFill>
                            <a:latin typeface="Cambria Math" panose="02040503050406030204" pitchFamily="18" charset="0"/>
                          </a:rPr>
                          <m:t>𝑢</m:t>
                        </m:r>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𝑑</m:t>
                        </m:r>
                      </m:den>
                    </m:f>
                  </m:oMath>
                </a14:m>
                <a:endParaRPr lang="en-US" altLang="zh-CN" sz="1400" dirty="0"/>
              </a:p>
              <a:p>
                <a:pPr algn="l"/>
                <a:endParaRPr lang="en-US" altLang="zh-CN" sz="1400" dirty="0"/>
              </a:p>
              <a:p>
                <a:r>
                  <a:rPr lang="zh-CN" altLang="en-US" sz="2800" dirty="0"/>
                  <a:t>上述公式中的</a:t>
                </a:r>
                <a14:m>
                  <m:oMath xmlns:m="http://schemas.openxmlformats.org/officeDocument/2006/math">
                    <m:r>
                      <a:rPr lang="en-US" altLang="zh-CN" sz="2800" i="1" smtClean="0">
                        <a:solidFill>
                          <a:schemeClr val="accent1"/>
                        </a:solidFill>
                        <a:latin typeface="Cambria Math" panose="02040503050406030204" pitchFamily="18" charset="0"/>
                      </a:rPr>
                      <m:t>𝑝</m:t>
                    </m:r>
                  </m:oMath>
                </a14:m>
                <a:r>
                  <a:rPr lang="zh-CN" altLang="en-US" sz="2800" dirty="0"/>
                  <a:t>是股票在一个</a:t>
                </a:r>
                <a:r>
                  <a:rPr lang="zh-CN" altLang="en-US" sz="2800" dirty="0">
                    <a:solidFill>
                      <a:schemeClr val="accent1"/>
                    </a:solidFill>
                  </a:rPr>
                  <a:t>“风险中性”的世界</a:t>
                </a:r>
                <a:r>
                  <a:rPr lang="zh-CN" altLang="en-US" sz="2800" dirty="0"/>
                  <a:t>（并非现实世界）中上涨的概率，而</a:t>
                </a:r>
                <a14:m>
                  <m:oMath xmlns:m="http://schemas.openxmlformats.org/officeDocument/2006/math">
                    <m:r>
                      <a:rPr lang="en-US" altLang="zh-CN" sz="2800" i="1">
                        <a:solidFill>
                          <a:schemeClr val="accent1"/>
                        </a:solidFill>
                        <a:latin typeface="Cambria Math" panose="02040503050406030204" pitchFamily="18" charset="0"/>
                      </a:rPr>
                      <m:t>𝑝</m:t>
                    </m:r>
                    <m:sSub>
                      <m:sSubPr>
                        <m:ctrlPr>
                          <a:rPr lang="en-US" altLang="zh-CN" sz="2800" i="1">
                            <a:solidFill>
                              <a:schemeClr val="accent1"/>
                            </a:solidFill>
                            <a:latin typeface="Cambria Math" panose="02040503050406030204" pitchFamily="18" charset="0"/>
                          </a:rPr>
                        </m:ctrlPr>
                      </m:sSubPr>
                      <m:e>
                        <m:r>
                          <a:rPr lang="en-US" altLang="zh-CN" sz="2800" i="1">
                            <a:solidFill>
                              <a:schemeClr val="accent1"/>
                            </a:solidFill>
                            <a:latin typeface="Cambria Math" panose="02040503050406030204" pitchFamily="18" charset="0"/>
                          </a:rPr>
                          <m:t>𝑓</m:t>
                        </m:r>
                      </m:e>
                      <m:sub>
                        <m:r>
                          <a:rPr lang="en-US" altLang="zh-CN" sz="2800" i="1">
                            <a:solidFill>
                              <a:schemeClr val="accent1"/>
                            </a:solidFill>
                            <a:latin typeface="Cambria Math" panose="02040503050406030204" pitchFamily="18" charset="0"/>
                          </a:rPr>
                          <m:t>𝑢</m:t>
                        </m:r>
                      </m:sub>
                    </m:sSub>
                    <m:r>
                      <a:rPr lang="en-US" altLang="zh-CN" sz="2800" i="1">
                        <a:solidFill>
                          <a:schemeClr val="accent1"/>
                        </a:solidFill>
                        <a:latin typeface="Cambria Math" panose="02040503050406030204" pitchFamily="18" charset="0"/>
                      </a:rPr>
                      <m:t>+(1−</m:t>
                    </m:r>
                    <m:r>
                      <a:rPr lang="en-US" altLang="zh-CN" sz="2800" i="1">
                        <a:solidFill>
                          <a:schemeClr val="accent1"/>
                        </a:solidFill>
                        <a:latin typeface="Cambria Math" panose="02040503050406030204" pitchFamily="18" charset="0"/>
                      </a:rPr>
                      <m:t>𝑝</m:t>
                    </m:r>
                    <m:r>
                      <a:rPr lang="en-US" altLang="zh-CN" sz="2800" i="1">
                        <a:solidFill>
                          <a:schemeClr val="accent1"/>
                        </a:solidFill>
                        <a:latin typeface="Cambria Math" panose="02040503050406030204" pitchFamily="18" charset="0"/>
                      </a:rPr>
                      <m:t>)</m:t>
                    </m:r>
                    <m:sSub>
                      <m:sSubPr>
                        <m:ctrlPr>
                          <a:rPr lang="en-US" altLang="zh-CN" sz="2800" i="1">
                            <a:solidFill>
                              <a:schemeClr val="accent1"/>
                            </a:solidFill>
                            <a:latin typeface="Cambria Math" panose="02040503050406030204" pitchFamily="18" charset="0"/>
                          </a:rPr>
                        </m:ctrlPr>
                      </m:sSubPr>
                      <m:e>
                        <m:r>
                          <a:rPr lang="en-US" altLang="zh-CN" sz="2800" i="1">
                            <a:solidFill>
                              <a:schemeClr val="accent1"/>
                            </a:solidFill>
                            <a:latin typeface="Cambria Math" panose="02040503050406030204" pitchFamily="18" charset="0"/>
                          </a:rPr>
                          <m:t>𝑓</m:t>
                        </m:r>
                      </m:e>
                      <m:sub>
                        <m:r>
                          <a:rPr lang="en-US" altLang="zh-CN" sz="2800" i="1">
                            <a:solidFill>
                              <a:schemeClr val="accent1"/>
                            </a:solidFill>
                            <a:latin typeface="Cambria Math" panose="02040503050406030204" pitchFamily="18" charset="0"/>
                          </a:rPr>
                          <m:t>𝑑</m:t>
                        </m:r>
                      </m:sub>
                    </m:sSub>
                  </m:oMath>
                </a14:m>
                <a:r>
                  <a:rPr lang="zh-CN" altLang="en-US" sz="2800" dirty="0"/>
                  <a:t>可以理解为期权在一个</a:t>
                </a:r>
                <a:r>
                  <a:rPr lang="zh-CN" altLang="en-US" sz="2800" dirty="0">
                    <a:solidFill>
                      <a:schemeClr val="accent1"/>
                    </a:solidFill>
                  </a:rPr>
                  <a:t>“风险中性”的世界</a:t>
                </a:r>
                <a:r>
                  <a:rPr lang="zh-CN" altLang="en-US" sz="2800" dirty="0"/>
                  <a:t>中的期望值，即</a:t>
                </a:r>
                <a14:m>
                  <m:oMath xmlns:m="http://schemas.openxmlformats.org/officeDocument/2006/math">
                    <m:sSup>
                      <m:sSupPr>
                        <m:ctrlPr>
                          <a:rPr lang="en-US" altLang="zh-CN" sz="2800" i="1" smtClean="0">
                            <a:solidFill>
                              <a:schemeClr val="accent1"/>
                            </a:solidFill>
                            <a:latin typeface="Cambria Math" panose="02040503050406030204" pitchFamily="18" charset="0"/>
                          </a:rPr>
                        </m:ctrlPr>
                      </m:sSupPr>
                      <m:e>
                        <m:r>
                          <a:rPr lang="en-US" altLang="zh-CN" sz="2800" b="0" i="1" smtClean="0">
                            <a:solidFill>
                              <a:schemeClr val="accent1"/>
                            </a:solidFill>
                            <a:latin typeface="Cambria Math" panose="02040503050406030204" pitchFamily="18" charset="0"/>
                          </a:rPr>
                          <m:t>𝐸</m:t>
                        </m:r>
                      </m:e>
                      <m:sup>
                        <m:r>
                          <a:rPr lang="en-US" altLang="zh-CN" sz="2800" b="0" i="1" smtClean="0">
                            <a:solidFill>
                              <a:schemeClr val="accent1"/>
                            </a:solidFill>
                            <a:latin typeface="Cambria Math" panose="02040503050406030204" pitchFamily="18" charset="0"/>
                          </a:rPr>
                          <m:t>𝑄</m:t>
                        </m:r>
                      </m:sup>
                    </m:sSup>
                    <m:r>
                      <a:rPr lang="en-US" altLang="zh-CN" sz="2800" b="0" i="1" smtClean="0">
                        <a:solidFill>
                          <a:schemeClr val="accent1"/>
                        </a:solidFill>
                        <a:latin typeface="Cambria Math" panose="02040503050406030204" pitchFamily="18" charset="0"/>
                      </a:rPr>
                      <m:t>[</m:t>
                    </m:r>
                    <m:r>
                      <a:rPr lang="en-US" altLang="zh-CN" sz="2800" b="0" i="1" smtClean="0">
                        <a:solidFill>
                          <a:schemeClr val="accent1"/>
                        </a:solidFill>
                        <a:latin typeface="Cambria Math" panose="02040503050406030204" pitchFamily="18" charset="0"/>
                      </a:rPr>
                      <m:t>𝑓</m:t>
                    </m:r>
                    <m:r>
                      <a:rPr lang="en-US" altLang="zh-CN" sz="2800" b="0" i="1" smtClean="0">
                        <a:solidFill>
                          <a:schemeClr val="accent1"/>
                        </a:solidFill>
                        <a:latin typeface="Cambria Math" panose="02040503050406030204" pitchFamily="18" charset="0"/>
                      </a:rPr>
                      <m:t>]</m:t>
                    </m:r>
                  </m:oMath>
                </a14:m>
                <a:r>
                  <a:rPr lang="zh-CN" altLang="en-US" sz="2800" dirty="0"/>
                  <a:t>。</a:t>
                </a:r>
                <a:endParaRPr lang="en-US" altLang="zh-CN" sz="2800" dirty="0"/>
              </a:p>
            </p:txBody>
          </p:sp>
        </mc:Choice>
        <mc:Fallback xmlns="">
          <p:sp>
            <p:nvSpPr>
              <p:cNvPr id="2" name="文本框 1">
                <a:extLst>
                  <a:ext uri="{FF2B5EF4-FFF2-40B4-BE49-F238E27FC236}">
                    <a16:creationId xmlns:a16="http://schemas.microsoft.com/office/drawing/2014/main" id="{7B840466-2308-9171-9F3C-8BFD1EDB5A61}"/>
                  </a:ext>
                </a:extLst>
              </p:cNvPr>
              <p:cNvSpPr txBox="1">
                <a:spLocks noRot="1" noChangeAspect="1" noMove="1" noResize="1" noEditPoints="1" noAdjustHandles="1" noChangeArrowheads="1" noChangeShapeType="1" noTextEdit="1"/>
              </p:cNvSpPr>
              <p:nvPr/>
            </p:nvSpPr>
            <p:spPr>
              <a:xfrm>
                <a:off x="632012" y="3158305"/>
                <a:ext cx="10927976" cy="2287549"/>
              </a:xfrm>
              <a:prstGeom prst="rect">
                <a:avLst/>
              </a:prstGeom>
              <a:blipFill>
                <a:blip r:embed="rId10"/>
                <a:stretch>
                  <a:fillRect l="-1172" b="-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785342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948264" y="250621"/>
            <a:ext cx="172355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二叉树模型</a:t>
            </a: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2B59B8F5-E175-236D-2437-A2A834A7B786}"/>
                  </a:ext>
                </a:extLst>
              </p:cNvPr>
              <p:cNvSpPr txBox="1"/>
              <p:nvPr/>
            </p:nvSpPr>
            <p:spPr>
              <a:xfrm>
                <a:off x="154273" y="4033434"/>
                <a:ext cx="11883454" cy="2307876"/>
              </a:xfrm>
              <a:prstGeom prst="rect">
                <a:avLst/>
              </a:prstGeom>
              <a:noFill/>
            </p:spPr>
            <p:txBody>
              <a:bodyPr wrap="square" rtlCol="0">
                <a:spAutoFit/>
              </a:bodyPr>
              <a:lstStyle/>
              <a:p>
                <a:pPr algn="l"/>
                <a:r>
                  <a:rPr lang="zh-CN" altLang="en-US" sz="2800" dirty="0"/>
                  <a:t>将单步二叉树模型推广到多步二叉树模型：尤其注意掌握两步二叉树模型</a:t>
                </a:r>
                <a:endParaRPr lang="en-US" altLang="zh-CN" sz="2800" dirty="0"/>
              </a:p>
              <a:p>
                <a:pPr algn="l"/>
                <a:endParaRPr lang="en-US" altLang="zh-CN" sz="1400" dirty="0"/>
              </a:p>
              <a:p>
                <a:r>
                  <a:rPr lang="zh-CN" altLang="en-US" sz="2800" dirty="0"/>
                  <a:t>用逆推法从后向前依次求解：</a:t>
                </a:r>
                <a14:m>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𝑓</m:t>
                        </m:r>
                      </m:e>
                      <m:sub>
                        <m:r>
                          <a:rPr lang="en-US" altLang="zh-CN" sz="2800" b="0" i="1" smtClean="0">
                            <a:solidFill>
                              <a:schemeClr val="tx1"/>
                            </a:solidFill>
                            <a:latin typeface="Cambria Math" panose="02040503050406030204" pitchFamily="18" charset="0"/>
                          </a:rPr>
                          <m:t>𝑢</m:t>
                        </m:r>
                      </m:sub>
                    </m:sSub>
                    <m:r>
                      <a:rPr lang="en-US" altLang="zh-CN" sz="2800" i="1" smtClean="0">
                        <a:solidFill>
                          <a:schemeClr val="tx1"/>
                        </a:solidFill>
                        <a:latin typeface="Cambria Math" panose="02040503050406030204" pitchFamily="18" charset="0"/>
                      </a:rPr>
                      <m:t>=</m:t>
                    </m:r>
                    <m:sSup>
                      <m:sSupPr>
                        <m:ctrlPr>
                          <a:rPr lang="en-US" altLang="zh-CN" sz="2800" i="1">
                            <a:solidFill>
                              <a:schemeClr val="tx1"/>
                            </a:solidFill>
                            <a:latin typeface="Cambria Math" panose="02040503050406030204" pitchFamily="18" charset="0"/>
                          </a:rPr>
                        </m:ctrlPr>
                      </m:sSupPr>
                      <m:e>
                        <m:r>
                          <a:rPr lang="en-US" altLang="zh-CN" sz="2800" i="1">
                            <a:solidFill>
                              <a:schemeClr val="tx1"/>
                            </a:solidFill>
                            <a:latin typeface="Cambria Math" panose="02040503050406030204" pitchFamily="18" charset="0"/>
                          </a:rPr>
                          <m:t>𝑒</m:t>
                        </m:r>
                      </m:e>
                      <m:sup>
                        <m:r>
                          <a:rPr lang="en-US" altLang="zh-CN" sz="2800" i="1">
                            <a:solidFill>
                              <a:schemeClr val="tx1"/>
                            </a:solidFill>
                            <a:latin typeface="Cambria Math" panose="02040503050406030204" pitchFamily="18" charset="0"/>
                          </a:rPr>
                          <m:t>−</m:t>
                        </m:r>
                        <m:r>
                          <a:rPr lang="en-US" altLang="zh-CN" sz="2800" i="1">
                            <a:solidFill>
                              <a:schemeClr val="tx1"/>
                            </a:solidFill>
                            <a:latin typeface="Cambria Math" panose="02040503050406030204" pitchFamily="18" charset="0"/>
                          </a:rPr>
                          <m:t>𝑟</m:t>
                        </m:r>
                        <m:r>
                          <a:rPr lang="en-US" altLang="zh-CN" sz="2800" i="1" smtClean="0">
                            <a:solidFill>
                              <a:schemeClr val="tx1"/>
                            </a:solidFill>
                            <a:latin typeface="Cambria Math" panose="02040503050406030204" pitchFamily="18" charset="0"/>
                            <a:ea typeface="Cambria Math" panose="02040503050406030204" pitchFamily="18" charset="0"/>
                          </a:rPr>
                          <m:t>∆</m:t>
                        </m:r>
                        <m:r>
                          <a:rPr lang="en-US" altLang="zh-CN" sz="2800" i="1">
                            <a:solidFill>
                              <a:schemeClr val="tx1"/>
                            </a:solidFill>
                            <a:latin typeface="Cambria Math" panose="02040503050406030204" pitchFamily="18" charset="0"/>
                          </a:rPr>
                          <m:t>𝑇</m:t>
                        </m:r>
                      </m:sup>
                    </m:sSup>
                    <m:r>
                      <a:rPr lang="en-US" altLang="zh-CN" sz="2800" i="1">
                        <a:solidFill>
                          <a:schemeClr val="tx1"/>
                        </a:solidFill>
                        <a:latin typeface="Cambria Math" panose="02040503050406030204" pitchFamily="18" charset="0"/>
                      </a:rPr>
                      <m:t>[</m:t>
                    </m:r>
                    <m:r>
                      <a:rPr lang="en-US" altLang="zh-CN" sz="2800" i="1">
                        <a:solidFill>
                          <a:schemeClr val="tx1"/>
                        </a:solidFill>
                        <a:latin typeface="Cambria Math" panose="02040503050406030204" pitchFamily="18" charset="0"/>
                      </a:rPr>
                      <m:t>𝑝</m:t>
                    </m:r>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𝑓</m:t>
                        </m:r>
                      </m:e>
                      <m:sub>
                        <m:r>
                          <a:rPr lang="en-US" altLang="zh-CN" sz="2800" i="1">
                            <a:solidFill>
                              <a:schemeClr val="tx1"/>
                            </a:solidFill>
                            <a:latin typeface="Cambria Math" panose="02040503050406030204" pitchFamily="18" charset="0"/>
                          </a:rPr>
                          <m:t>𝑢</m:t>
                        </m:r>
                        <m:r>
                          <a:rPr lang="en-US" altLang="zh-CN" sz="2800" b="0" i="1" smtClean="0">
                            <a:solidFill>
                              <a:schemeClr val="tx1"/>
                            </a:solidFill>
                            <a:latin typeface="Cambria Math" panose="02040503050406030204" pitchFamily="18" charset="0"/>
                          </a:rPr>
                          <m:t>𝑢</m:t>
                        </m:r>
                      </m:sub>
                    </m:sSub>
                    <m:r>
                      <a:rPr lang="en-US" altLang="zh-CN" sz="2800" i="1">
                        <a:solidFill>
                          <a:schemeClr val="tx1"/>
                        </a:solidFill>
                        <a:latin typeface="Cambria Math" panose="02040503050406030204" pitchFamily="18" charset="0"/>
                      </a:rPr>
                      <m:t>+(1−</m:t>
                    </m:r>
                    <m:r>
                      <a:rPr lang="en-US" altLang="zh-CN" sz="2800" i="1">
                        <a:solidFill>
                          <a:schemeClr val="tx1"/>
                        </a:solidFill>
                        <a:latin typeface="Cambria Math" panose="02040503050406030204" pitchFamily="18" charset="0"/>
                      </a:rPr>
                      <m:t>𝑝</m:t>
                    </m:r>
                    <m:r>
                      <a:rPr lang="en-US" altLang="zh-CN" sz="2800" i="1">
                        <a:solidFill>
                          <a:schemeClr val="tx1"/>
                        </a:solidFill>
                        <a:latin typeface="Cambria Math" panose="02040503050406030204" pitchFamily="18" charset="0"/>
                      </a:rPr>
                      <m:t>)</m:t>
                    </m:r>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𝑓</m:t>
                        </m:r>
                      </m:e>
                      <m:sub>
                        <m:r>
                          <a:rPr lang="en-US" altLang="zh-CN" sz="2800" b="0" i="1" smtClean="0">
                            <a:solidFill>
                              <a:schemeClr val="tx1"/>
                            </a:solidFill>
                            <a:latin typeface="Cambria Math" panose="02040503050406030204" pitchFamily="18" charset="0"/>
                          </a:rPr>
                          <m:t>𝑢</m:t>
                        </m:r>
                        <m:r>
                          <a:rPr lang="en-US" altLang="zh-CN" sz="2800" i="1">
                            <a:solidFill>
                              <a:schemeClr val="tx1"/>
                            </a:solidFill>
                            <a:latin typeface="Cambria Math" panose="02040503050406030204" pitchFamily="18" charset="0"/>
                          </a:rPr>
                          <m:t>𝑑</m:t>
                        </m:r>
                      </m:sub>
                    </m:sSub>
                    <m:r>
                      <a:rPr lang="en-US" altLang="zh-CN" sz="2800" i="1" smtClean="0">
                        <a:solidFill>
                          <a:schemeClr val="tx1"/>
                        </a:solidFill>
                        <a:latin typeface="Cambria Math" panose="02040503050406030204" pitchFamily="18" charset="0"/>
                      </a:rPr>
                      <m:t>]</m:t>
                    </m:r>
                  </m:oMath>
                </a14:m>
                <a:r>
                  <a:rPr lang="en-US" altLang="zh-CN" sz="2800" dirty="0">
                    <a:solidFill>
                      <a:schemeClr val="tx1"/>
                    </a:solidFill>
                  </a:rPr>
                  <a:t>                                                					</a:t>
                </a:r>
                <a14:m>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𝑓</m:t>
                        </m:r>
                      </m:e>
                      <m:sub>
                        <m:r>
                          <a:rPr lang="en-US" altLang="zh-CN" sz="2800" b="0" i="1" smtClean="0">
                            <a:solidFill>
                              <a:schemeClr val="tx1"/>
                            </a:solidFill>
                            <a:latin typeface="Cambria Math" panose="02040503050406030204" pitchFamily="18" charset="0"/>
                          </a:rPr>
                          <m:t>𝑑</m:t>
                        </m:r>
                      </m:sub>
                    </m:sSub>
                    <m:r>
                      <a:rPr lang="en-US" altLang="zh-CN" sz="2800" i="1" smtClean="0">
                        <a:solidFill>
                          <a:schemeClr val="tx1"/>
                        </a:solidFill>
                        <a:latin typeface="Cambria Math" panose="02040503050406030204" pitchFamily="18" charset="0"/>
                      </a:rPr>
                      <m:t>=</m:t>
                    </m:r>
                    <m:sSup>
                      <m:sSupPr>
                        <m:ctrlPr>
                          <a:rPr lang="en-US" altLang="zh-CN" sz="2800" i="1">
                            <a:solidFill>
                              <a:schemeClr val="tx1"/>
                            </a:solidFill>
                            <a:latin typeface="Cambria Math" panose="02040503050406030204" pitchFamily="18" charset="0"/>
                          </a:rPr>
                        </m:ctrlPr>
                      </m:sSupPr>
                      <m:e>
                        <m:r>
                          <a:rPr lang="en-US" altLang="zh-CN" sz="2800" i="1">
                            <a:solidFill>
                              <a:schemeClr val="tx1"/>
                            </a:solidFill>
                            <a:latin typeface="Cambria Math" panose="02040503050406030204" pitchFamily="18" charset="0"/>
                          </a:rPr>
                          <m:t>𝑒</m:t>
                        </m:r>
                      </m:e>
                      <m:sup>
                        <m:r>
                          <a:rPr lang="en-US" altLang="zh-CN" sz="2800" i="1">
                            <a:solidFill>
                              <a:schemeClr val="tx1"/>
                            </a:solidFill>
                            <a:latin typeface="Cambria Math" panose="02040503050406030204" pitchFamily="18" charset="0"/>
                          </a:rPr>
                          <m:t>−</m:t>
                        </m:r>
                        <m:r>
                          <a:rPr lang="en-US" altLang="zh-CN" sz="2800" i="1">
                            <a:solidFill>
                              <a:schemeClr val="tx1"/>
                            </a:solidFill>
                            <a:latin typeface="Cambria Math" panose="02040503050406030204" pitchFamily="18" charset="0"/>
                          </a:rPr>
                          <m:t>𝑟</m:t>
                        </m:r>
                        <m:r>
                          <a:rPr lang="en-US" altLang="zh-CN" sz="2800" i="1" smtClean="0">
                            <a:solidFill>
                              <a:schemeClr val="tx1"/>
                            </a:solidFill>
                            <a:latin typeface="Cambria Math" panose="02040503050406030204" pitchFamily="18" charset="0"/>
                            <a:ea typeface="Cambria Math" panose="02040503050406030204" pitchFamily="18" charset="0"/>
                          </a:rPr>
                          <m:t>∆</m:t>
                        </m:r>
                        <m:r>
                          <a:rPr lang="en-US" altLang="zh-CN" sz="2800" i="1">
                            <a:solidFill>
                              <a:schemeClr val="tx1"/>
                            </a:solidFill>
                            <a:latin typeface="Cambria Math" panose="02040503050406030204" pitchFamily="18" charset="0"/>
                          </a:rPr>
                          <m:t>𝑇</m:t>
                        </m:r>
                      </m:sup>
                    </m:sSup>
                    <m:d>
                      <m:dPr>
                        <m:begChr m:val="["/>
                        <m:endChr m:val="]"/>
                        <m:ctrlPr>
                          <a:rPr lang="en-US" altLang="zh-CN" sz="2800" i="1">
                            <a:solidFill>
                              <a:schemeClr val="tx1"/>
                            </a:solidFill>
                            <a:latin typeface="Cambria Math" panose="02040503050406030204" pitchFamily="18" charset="0"/>
                          </a:rPr>
                        </m:ctrlPr>
                      </m:dPr>
                      <m:e>
                        <m:r>
                          <a:rPr lang="en-US" altLang="zh-CN" sz="2800" i="1">
                            <a:solidFill>
                              <a:schemeClr val="tx1"/>
                            </a:solidFill>
                            <a:latin typeface="Cambria Math" panose="02040503050406030204" pitchFamily="18" charset="0"/>
                          </a:rPr>
                          <m:t>𝑝</m:t>
                        </m:r>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𝑓</m:t>
                            </m:r>
                          </m:e>
                          <m:sub>
                            <m:r>
                              <a:rPr lang="en-US" altLang="zh-CN" sz="2800" i="1">
                                <a:solidFill>
                                  <a:schemeClr val="tx1"/>
                                </a:solidFill>
                                <a:latin typeface="Cambria Math" panose="02040503050406030204" pitchFamily="18" charset="0"/>
                              </a:rPr>
                              <m:t>𝑢</m:t>
                            </m:r>
                            <m:r>
                              <a:rPr lang="en-US" altLang="zh-CN" sz="2800" b="0" i="1" smtClean="0">
                                <a:solidFill>
                                  <a:schemeClr val="tx1"/>
                                </a:solidFill>
                                <a:latin typeface="Cambria Math" panose="02040503050406030204" pitchFamily="18" charset="0"/>
                              </a:rPr>
                              <m:t>𝑑</m:t>
                            </m:r>
                          </m:sub>
                        </m:sSub>
                        <m:r>
                          <a:rPr lang="en-US" altLang="zh-CN" sz="2800" i="1">
                            <a:solidFill>
                              <a:schemeClr val="tx1"/>
                            </a:solidFill>
                            <a:latin typeface="Cambria Math" panose="02040503050406030204" pitchFamily="18" charset="0"/>
                          </a:rPr>
                          <m:t>+</m:t>
                        </m:r>
                        <m:d>
                          <m:dPr>
                            <m:ctrlPr>
                              <a:rPr lang="en-US" altLang="zh-CN" sz="2800" b="0" i="1">
                                <a:solidFill>
                                  <a:schemeClr val="tx1"/>
                                </a:solidFill>
                                <a:latin typeface="Cambria Math" panose="02040503050406030204" pitchFamily="18" charset="0"/>
                              </a:rPr>
                            </m:ctrlPr>
                          </m:dPr>
                          <m:e>
                            <m:r>
                              <a:rPr lang="en-US" altLang="zh-CN" sz="2800" i="1">
                                <a:solidFill>
                                  <a:schemeClr val="tx1"/>
                                </a:solidFill>
                                <a:latin typeface="Cambria Math" panose="02040503050406030204" pitchFamily="18" charset="0"/>
                              </a:rPr>
                              <m:t>1−</m:t>
                            </m:r>
                            <m:r>
                              <a:rPr lang="en-US" altLang="zh-CN" sz="2800" i="1">
                                <a:solidFill>
                                  <a:schemeClr val="tx1"/>
                                </a:solidFill>
                                <a:latin typeface="Cambria Math" panose="02040503050406030204" pitchFamily="18" charset="0"/>
                              </a:rPr>
                              <m:t>𝑝</m:t>
                            </m:r>
                          </m:e>
                        </m:d>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𝑓</m:t>
                            </m:r>
                          </m:e>
                          <m:sub>
                            <m:r>
                              <a:rPr lang="en-US" altLang="zh-CN" sz="2800" b="0" i="1" smtClean="0">
                                <a:solidFill>
                                  <a:schemeClr val="tx1"/>
                                </a:solidFill>
                                <a:latin typeface="Cambria Math" panose="02040503050406030204" pitchFamily="18" charset="0"/>
                              </a:rPr>
                              <m:t>𝑑</m:t>
                            </m:r>
                            <m:r>
                              <a:rPr lang="en-US" altLang="zh-CN" sz="2800" i="1">
                                <a:solidFill>
                                  <a:schemeClr val="tx1"/>
                                </a:solidFill>
                                <a:latin typeface="Cambria Math" panose="02040503050406030204" pitchFamily="18" charset="0"/>
                              </a:rPr>
                              <m:t>𝑑</m:t>
                            </m:r>
                          </m:sub>
                        </m:sSub>
                      </m:e>
                    </m:d>
                    <m:r>
                      <a:rPr lang="en-US" altLang="zh-CN" sz="2800" b="0" i="1" smtClean="0">
                        <a:solidFill>
                          <a:schemeClr val="tx1"/>
                        </a:solidFill>
                        <a:latin typeface="Cambria Math" panose="02040503050406030204" pitchFamily="18" charset="0"/>
                      </a:rPr>
                      <m:t>,</m:t>
                    </m:r>
                    <m:r>
                      <m:rPr>
                        <m:nor/>
                      </m:rPr>
                      <a:rPr lang="zh-CN" altLang="en-US" sz="2800" dirty="0">
                        <a:solidFill>
                          <a:schemeClr val="tx1"/>
                        </a:solidFill>
                      </a:rPr>
                      <m:t>其中</m:t>
                    </m:r>
                    <m:r>
                      <a:rPr lang="en-US" altLang="zh-CN" sz="2800" i="1">
                        <a:solidFill>
                          <a:schemeClr val="tx1"/>
                        </a:solidFill>
                        <a:latin typeface="Cambria Math" panose="02040503050406030204" pitchFamily="18" charset="0"/>
                      </a:rPr>
                      <m:t>𝑝</m:t>
                    </m:r>
                    <m:r>
                      <a:rPr lang="en-US" altLang="zh-CN" sz="2800" i="1">
                        <a:solidFill>
                          <a:schemeClr val="tx1"/>
                        </a:solidFill>
                        <a:latin typeface="Cambria Math" panose="02040503050406030204" pitchFamily="18" charset="0"/>
                      </a:rPr>
                      <m:t>=</m:t>
                    </m:r>
                    <m:f>
                      <m:fPr>
                        <m:ctrlPr>
                          <a:rPr lang="en-US" altLang="zh-CN" sz="2800" i="1">
                            <a:solidFill>
                              <a:schemeClr val="tx1"/>
                            </a:solidFill>
                            <a:latin typeface="Cambria Math" panose="02040503050406030204" pitchFamily="18" charset="0"/>
                          </a:rPr>
                        </m:ctrlPr>
                      </m:fPr>
                      <m:num>
                        <m:sSup>
                          <m:sSupPr>
                            <m:ctrlPr>
                              <a:rPr lang="en-US" altLang="zh-CN" sz="2800" i="1">
                                <a:solidFill>
                                  <a:schemeClr val="tx1"/>
                                </a:solidFill>
                                <a:latin typeface="Cambria Math" panose="02040503050406030204" pitchFamily="18" charset="0"/>
                              </a:rPr>
                            </m:ctrlPr>
                          </m:sSupPr>
                          <m:e>
                            <m:r>
                              <a:rPr lang="en-US" altLang="zh-CN" sz="2800" i="1">
                                <a:solidFill>
                                  <a:schemeClr val="tx1"/>
                                </a:solidFill>
                                <a:latin typeface="Cambria Math" panose="02040503050406030204" pitchFamily="18" charset="0"/>
                              </a:rPr>
                              <m:t>𝑒</m:t>
                            </m:r>
                          </m:e>
                          <m:sup>
                            <m:r>
                              <a:rPr lang="en-US" altLang="zh-CN" sz="2800" i="1">
                                <a:solidFill>
                                  <a:schemeClr val="tx1"/>
                                </a:solidFill>
                                <a:latin typeface="Cambria Math" panose="02040503050406030204" pitchFamily="18" charset="0"/>
                              </a:rPr>
                              <m:t>𝑟</m:t>
                            </m:r>
                            <m:r>
                              <a:rPr lang="en-US" altLang="zh-CN" sz="2800" i="1">
                                <a:latin typeface="Cambria Math" panose="02040503050406030204" pitchFamily="18" charset="0"/>
                                <a:ea typeface="Cambria Math" panose="02040503050406030204" pitchFamily="18" charset="0"/>
                              </a:rPr>
                              <m:t>∆</m:t>
                            </m:r>
                            <m:r>
                              <a:rPr lang="en-US" altLang="zh-CN" sz="2800" i="1">
                                <a:solidFill>
                                  <a:schemeClr val="tx1"/>
                                </a:solidFill>
                                <a:latin typeface="Cambria Math" panose="02040503050406030204" pitchFamily="18" charset="0"/>
                              </a:rPr>
                              <m:t>𝑇</m:t>
                            </m:r>
                          </m:sup>
                        </m:sSup>
                        <m:r>
                          <a:rPr lang="en-US" altLang="zh-CN" sz="2800" i="1">
                            <a:solidFill>
                              <a:schemeClr val="tx1"/>
                            </a:solidFill>
                            <a:latin typeface="Cambria Math" panose="02040503050406030204" pitchFamily="18" charset="0"/>
                          </a:rPr>
                          <m:t>−</m:t>
                        </m:r>
                        <m:r>
                          <a:rPr lang="en-US" altLang="zh-CN" sz="2800" i="1">
                            <a:solidFill>
                              <a:schemeClr val="tx1"/>
                            </a:solidFill>
                            <a:latin typeface="Cambria Math" panose="02040503050406030204" pitchFamily="18" charset="0"/>
                          </a:rPr>
                          <m:t>𝑑</m:t>
                        </m:r>
                      </m:num>
                      <m:den>
                        <m:r>
                          <a:rPr lang="en-US" altLang="zh-CN" sz="2800" i="1">
                            <a:solidFill>
                              <a:schemeClr val="tx1"/>
                            </a:solidFill>
                            <a:latin typeface="Cambria Math" panose="02040503050406030204" pitchFamily="18" charset="0"/>
                          </a:rPr>
                          <m:t>𝑢</m:t>
                        </m:r>
                        <m:r>
                          <a:rPr lang="en-US" altLang="zh-CN" sz="2800" i="1">
                            <a:solidFill>
                              <a:schemeClr val="tx1"/>
                            </a:solidFill>
                            <a:latin typeface="Cambria Math" panose="02040503050406030204" pitchFamily="18" charset="0"/>
                          </a:rPr>
                          <m:t>−</m:t>
                        </m:r>
                        <m:r>
                          <a:rPr lang="en-US" altLang="zh-CN" sz="2800" i="1">
                            <a:solidFill>
                              <a:schemeClr val="tx1"/>
                            </a:solidFill>
                            <a:latin typeface="Cambria Math" panose="02040503050406030204" pitchFamily="18" charset="0"/>
                          </a:rPr>
                          <m:t>𝑑</m:t>
                        </m:r>
                      </m:den>
                    </m:f>
                  </m:oMath>
                </a14:m>
                <a:endParaRPr lang="en-US" altLang="zh-CN" sz="2800" dirty="0">
                  <a:solidFill>
                    <a:schemeClr val="tx1"/>
                  </a:solidFill>
                </a:endParaRPr>
              </a:p>
              <a:p>
                <a:r>
                  <a:rPr lang="zh-CN" altLang="en-US" sz="2800" dirty="0"/>
                  <a:t>再次运用单步二项式公式得</a:t>
                </a:r>
                <a14:m>
                  <m:oMath xmlns:m="http://schemas.openxmlformats.org/officeDocument/2006/math">
                    <m:r>
                      <a:rPr lang="zh-CN" altLang="en-US" sz="2800" b="0" i="1" dirty="0"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𝑓</m:t>
                    </m:r>
                    <m:r>
                      <a:rPr lang="en-US" altLang="zh-CN" sz="2800" b="0" i="1" smtClean="0">
                        <a:solidFill>
                          <a:schemeClr val="tx1"/>
                        </a:solidFill>
                        <a:latin typeface="Cambria Math" panose="02040503050406030204" pitchFamily="18" charset="0"/>
                      </a:rPr>
                      <m:t>=</m:t>
                    </m:r>
                    <m:sSup>
                      <m:sSupPr>
                        <m:ctrlPr>
                          <a:rPr lang="en-US" altLang="zh-CN" sz="2800" b="0" i="1" smtClean="0">
                            <a:solidFill>
                              <a:schemeClr val="tx1"/>
                            </a:solidFill>
                            <a:latin typeface="Cambria Math" panose="02040503050406030204" pitchFamily="18" charset="0"/>
                          </a:rPr>
                        </m:ctrlPr>
                      </m:sSupPr>
                      <m:e>
                        <m:r>
                          <a:rPr lang="en-US" altLang="zh-CN" sz="2800" b="0" i="1" smtClean="0">
                            <a:solidFill>
                              <a:schemeClr val="tx1"/>
                            </a:solidFill>
                            <a:latin typeface="Cambria Math" panose="02040503050406030204" pitchFamily="18" charset="0"/>
                          </a:rPr>
                          <m:t>𝑒</m:t>
                        </m:r>
                      </m:e>
                      <m:sup>
                        <m:r>
                          <a:rPr lang="en-US" altLang="zh-CN"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𝑟</m:t>
                        </m:r>
                        <m:r>
                          <a:rPr lang="en-US" altLang="zh-CN" sz="2800" i="1">
                            <a:latin typeface="Cambria Math" panose="02040503050406030204" pitchFamily="18" charset="0"/>
                            <a:ea typeface="Cambria Math" panose="02040503050406030204" pitchFamily="18" charset="0"/>
                          </a:rPr>
                          <m:t>∆</m:t>
                        </m:r>
                        <m:r>
                          <a:rPr lang="en-US" altLang="zh-CN" sz="2800" b="0" i="1" smtClean="0">
                            <a:solidFill>
                              <a:schemeClr val="tx1"/>
                            </a:solidFill>
                            <a:latin typeface="Cambria Math" panose="02040503050406030204" pitchFamily="18" charset="0"/>
                          </a:rPr>
                          <m:t>𝑇</m:t>
                        </m:r>
                      </m:sup>
                    </m:sSup>
                    <m:r>
                      <a:rPr lang="en-US" altLang="zh-CN"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𝑝</m:t>
                    </m:r>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𝑓</m:t>
                        </m:r>
                      </m:e>
                      <m:sub>
                        <m:r>
                          <a:rPr lang="en-US" altLang="zh-CN" sz="2800" i="1">
                            <a:solidFill>
                              <a:schemeClr val="tx1"/>
                            </a:solidFill>
                            <a:latin typeface="Cambria Math" panose="02040503050406030204" pitchFamily="18" charset="0"/>
                          </a:rPr>
                          <m:t>𝑢</m:t>
                        </m:r>
                      </m:sub>
                    </m:sSub>
                    <m:r>
                      <a:rPr lang="en-US" altLang="zh-CN" sz="2800" b="0" i="1" smtClean="0">
                        <a:solidFill>
                          <a:schemeClr val="tx1"/>
                        </a:solidFill>
                        <a:latin typeface="Cambria Math" panose="02040503050406030204" pitchFamily="18" charset="0"/>
                      </a:rPr>
                      <m:t>+(1−</m:t>
                    </m:r>
                    <m:r>
                      <a:rPr lang="en-US" altLang="zh-CN" sz="2800" b="0" i="1" smtClean="0">
                        <a:solidFill>
                          <a:schemeClr val="tx1"/>
                        </a:solidFill>
                        <a:latin typeface="Cambria Math" panose="02040503050406030204" pitchFamily="18" charset="0"/>
                      </a:rPr>
                      <m:t>𝑝</m:t>
                    </m:r>
                    <m:r>
                      <a:rPr lang="en-US" altLang="zh-CN" sz="2800" b="0" i="1" smtClean="0">
                        <a:solidFill>
                          <a:schemeClr val="tx1"/>
                        </a:solidFill>
                        <a:latin typeface="Cambria Math" panose="02040503050406030204" pitchFamily="18" charset="0"/>
                      </a:rPr>
                      <m:t>)</m:t>
                    </m:r>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𝑓</m:t>
                        </m:r>
                      </m:e>
                      <m:sub>
                        <m:r>
                          <a:rPr lang="en-US" altLang="zh-CN" sz="2800" i="1">
                            <a:solidFill>
                              <a:schemeClr val="tx1"/>
                            </a:solidFill>
                            <a:latin typeface="Cambria Math" panose="02040503050406030204" pitchFamily="18" charset="0"/>
                          </a:rPr>
                          <m:t>𝑑</m:t>
                        </m:r>
                      </m:sub>
                    </m:sSub>
                    <m:r>
                      <a:rPr lang="en-US" altLang="zh-CN" sz="2800" b="0" i="1" smtClean="0">
                        <a:solidFill>
                          <a:schemeClr val="tx1"/>
                        </a:solidFill>
                        <a:latin typeface="Cambria Math" panose="02040503050406030204" pitchFamily="18" charset="0"/>
                      </a:rPr>
                      <m:t>]</m:t>
                    </m:r>
                  </m:oMath>
                </a14:m>
                <a:endParaRPr lang="zh-CN" altLang="en-US" sz="2800" dirty="0"/>
              </a:p>
            </p:txBody>
          </p:sp>
        </mc:Choice>
        <mc:Fallback xmlns="">
          <p:sp>
            <p:nvSpPr>
              <p:cNvPr id="2" name="文本框 1">
                <a:extLst>
                  <a:ext uri="{FF2B5EF4-FFF2-40B4-BE49-F238E27FC236}">
                    <a16:creationId xmlns:a16="http://schemas.microsoft.com/office/drawing/2014/main" id="{2B59B8F5-E175-236D-2437-A2A834A7B786}"/>
                  </a:ext>
                </a:extLst>
              </p:cNvPr>
              <p:cNvSpPr txBox="1">
                <a:spLocks noRot="1" noChangeAspect="1" noMove="1" noResize="1" noEditPoints="1" noAdjustHandles="1" noChangeArrowheads="1" noChangeShapeType="1" noTextEdit="1"/>
              </p:cNvSpPr>
              <p:nvPr/>
            </p:nvSpPr>
            <p:spPr>
              <a:xfrm>
                <a:off x="154273" y="4033434"/>
                <a:ext cx="11883454" cy="2307876"/>
              </a:xfrm>
              <a:prstGeom prst="rect">
                <a:avLst/>
              </a:prstGeom>
              <a:blipFill>
                <a:blip r:embed="rId4"/>
                <a:stretch>
                  <a:fillRect l="-1026" t="-3175" b="-6614"/>
                </a:stretch>
              </a:blipFill>
            </p:spPr>
            <p:txBody>
              <a:bodyPr/>
              <a:lstStyle/>
              <a:p>
                <a:r>
                  <a:rPr lang="zh-CN" altLang="en-US">
                    <a:noFill/>
                  </a:rPr>
                  <a:t> </a:t>
                </a:r>
              </a:p>
            </p:txBody>
          </p:sp>
        </mc:Fallback>
      </mc:AlternateContent>
      <p:grpSp>
        <p:nvGrpSpPr>
          <p:cNvPr id="38" name="组合 37">
            <a:extLst>
              <a:ext uri="{FF2B5EF4-FFF2-40B4-BE49-F238E27FC236}">
                <a16:creationId xmlns:a16="http://schemas.microsoft.com/office/drawing/2014/main" id="{85847BA0-DB1E-AB88-3617-75BD2BA735F4}"/>
              </a:ext>
            </a:extLst>
          </p:cNvPr>
          <p:cNvGrpSpPr/>
          <p:nvPr/>
        </p:nvGrpSpPr>
        <p:grpSpPr>
          <a:xfrm>
            <a:off x="1254820" y="979368"/>
            <a:ext cx="3531163" cy="2979527"/>
            <a:chOff x="1357378" y="827393"/>
            <a:chExt cx="3531163" cy="2979527"/>
          </a:xfrm>
        </p:grpSpPr>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B8AE6AB-ED0F-E72B-C0CB-7F3C8CA71D12}"/>
                    </a:ext>
                  </a:extLst>
                </p:cNvPr>
                <p:cNvSpPr txBox="1"/>
                <p:nvPr/>
              </p:nvSpPr>
              <p:spPr>
                <a:xfrm>
                  <a:off x="1357378" y="2044403"/>
                  <a:ext cx="624595" cy="52322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𝑆</m:t>
                            </m:r>
                          </m:e>
                          <m:sub>
                            <m:r>
                              <a:rPr lang="en-US" altLang="zh-CN" sz="2800" i="1">
                                <a:latin typeface="Cambria Math" panose="02040503050406030204" pitchFamily="18" charset="0"/>
                              </a:rPr>
                              <m:t>0</m:t>
                            </m:r>
                          </m:sub>
                        </m:sSub>
                      </m:oMath>
                    </m:oMathPara>
                  </a14:m>
                  <a:endParaRPr lang="zh-CN" altLang="en-US" sz="2800" dirty="0"/>
                </a:p>
              </p:txBody>
            </p:sp>
          </mc:Choice>
          <mc:Fallback xmlns="">
            <p:sp>
              <p:nvSpPr>
                <p:cNvPr id="7" name="文本框 6">
                  <a:extLst>
                    <a:ext uri="{FF2B5EF4-FFF2-40B4-BE49-F238E27FC236}">
                      <a16:creationId xmlns:a16="http://schemas.microsoft.com/office/drawing/2014/main" id="{0B8AE6AB-ED0F-E72B-C0CB-7F3C8CA71D12}"/>
                    </a:ext>
                  </a:extLst>
                </p:cNvPr>
                <p:cNvSpPr txBox="1">
                  <a:spLocks noRot="1" noChangeAspect="1" noMove="1" noResize="1" noEditPoints="1" noAdjustHandles="1" noChangeArrowheads="1" noChangeShapeType="1" noTextEdit="1"/>
                </p:cNvSpPr>
                <p:nvPr/>
              </p:nvSpPr>
              <p:spPr>
                <a:xfrm>
                  <a:off x="1357378" y="2044403"/>
                  <a:ext cx="624595"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B730EBD2-176B-E2C5-9811-BBD87EE0E355}"/>
                    </a:ext>
                  </a:extLst>
                </p:cNvPr>
                <p:cNvSpPr txBox="1"/>
                <p:nvPr/>
              </p:nvSpPr>
              <p:spPr>
                <a:xfrm>
                  <a:off x="2537704" y="1047861"/>
                  <a:ext cx="62459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𝑢</m:t>
                        </m:r>
                        <m:sSub>
                          <m:sSub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b>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0</m:t>
                            </m:r>
                          </m:sub>
                        </m:sSub>
                      </m:oMath>
                    </m:oMathPara>
                  </a14:m>
                  <a:endParaRPr lang="zh-CN" altLang="en-US" dirty="0"/>
                </a:p>
              </p:txBody>
            </p:sp>
          </mc:Choice>
          <mc:Fallback xmlns="">
            <p:sp>
              <p:nvSpPr>
                <p:cNvPr id="5" name="文本框 4">
                  <a:extLst>
                    <a:ext uri="{FF2B5EF4-FFF2-40B4-BE49-F238E27FC236}">
                      <a16:creationId xmlns:a16="http://schemas.microsoft.com/office/drawing/2014/main" id="{B730EBD2-176B-E2C5-9811-BBD87EE0E355}"/>
                    </a:ext>
                  </a:extLst>
                </p:cNvPr>
                <p:cNvSpPr txBox="1">
                  <a:spLocks noRot="1" noChangeAspect="1" noMove="1" noResize="1" noEditPoints="1" noAdjustHandles="1" noChangeArrowheads="1" noChangeShapeType="1" noTextEdit="1"/>
                </p:cNvSpPr>
                <p:nvPr/>
              </p:nvSpPr>
              <p:spPr>
                <a:xfrm>
                  <a:off x="2537704" y="1047861"/>
                  <a:ext cx="624595"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AB2105D7-BF98-7F29-9520-4E41F2B1FC0F}"/>
                    </a:ext>
                  </a:extLst>
                </p:cNvPr>
                <p:cNvSpPr txBox="1"/>
                <p:nvPr/>
              </p:nvSpPr>
              <p:spPr>
                <a:xfrm>
                  <a:off x="2537704" y="3022090"/>
                  <a:ext cx="62459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𝑑</m:t>
                        </m:r>
                        <m:sSub>
                          <m:sSub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b>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0</m:t>
                            </m:r>
                          </m:sub>
                        </m:sSub>
                      </m:oMath>
                    </m:oMathPara>
                  </a14:m>
                  <a:endParaRPr lang="zh-CN" altLang="en-US" dirty="0"/>
                </a:p>
              </p:txBody>
            </p:sp>
          </mc:Choice>
          <mc:Fallback xmlns="">
            <p:sp>
              <p:nvSpPr>
                <p:cNvPr id="9" name="文本框 8">
                  <a:extLst>
                    <a:ext uri="{FF2B5EF4-FFF2-40B4-BE49-F238E27FC236}">
                      <a16:creationId xmlns:a16="http://schemas.microsoft.com/office/drawing/2014/main" id="{AB2105D7-BF98-7F29-9520-4E41F2B1FC0F}"/>
                    </a:ext>
                  </a:extLst>
                </p:cNvPr>
                <p:cNvSpPr txBox="1">
                  <a:spLocks noRot="1" noChangeAspect="1" noMove="1" noResize="1" noEditPoints="1" noAdjustHandles="1" noChangeArrowheads="1" noChangeShapeType="1" noTextEdit="1"/>
                </p:cNvSpPr>
                <p:nvPr/>
              </p:nvSpPr>
              <p:spPr>
                <a:xfrm>
                  <a:off x="2537704" y="3022090"/>
                  <a:ext cx="624595"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1C1AACBB-889F-38FD-41E6-6912EBB8B2B6}"/>
                    </a:ext>
                  </a:extLst>
                </p:cNvPr>
                <p:cNvSpPr txBox="1"/>
                <p:nvPr/>
              </p:nvSpPr>
              <p:spPr>
                <a:xfrm>
                  <a:off x="4025965" y="827393"/>
                  <a:ext cx="86257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pPr>
                          <m:e>
                            <m:r>
                              <a:rPr lang="en-US" altLang="zh-CN" sz="2800" i="1" dirty="0">
                                <a:solidFill>
                                  <a:prstClr val="black"/>
                                </a:solidFill>
                                <a:latin typeface="Cambria Math" panose="02040503050406030204" pitchFamily="18" charset="0"/>
                              </a:rPr>
                              <m:t>𝑢</m:t>
                            </m:r>
                          </m:e>
                          <m:sup>
                            <m: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2</m:t>
                            </m:r>
                          </m:sup>
                        </m:sSup>
                        <m:sSub>
                          <m:sSub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b>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0</m:t>
                            </m:r>
                          </m:sub>
                        </m:sSub>
                      </m:oMath>
                    </m:oMathPara>
                  </a14:m>
                  <a:endParaRPr lang="zh-CN" altLang="en-US" dirty="0"/>
                </a:p>
              </p:txBody>
            </p:sp>
          </mc:Choice>
          <mc:Fallback xmlns="">
            <p:sp>
              <p:nvSpPr>
                <p:cNvPr id="14" name="文本框 13">
                  <a:extLst>
                    <a:ext uri="{FF2B5EF4-FFF2-40B4-BE49-F238E27FC236}">
                      <a16:creationId xmlns:a16="http://schemas.microsoft.com/office/drawing/2014/main" id="{1C1AACBB-889F-38FD-41E6-6912EBB8B2B6}"/>
                    </a:ext>
                  </a:extLst>
                </p:cNvPr>
                <p:cNvSpPr txBox="1">
                  <a:spLocks noRot="1" noChangeAspect="1" noMove="1" noResize="1" noEditPoints="1" noAdjustHandles="1" noChangeArrowheads="1" noChangeShapeType="1" noTextEdit="1"/>
                </p:cNvSpPr>
                <p:nvPr/>
              </p:nvSpPr>
              <p:spPr>
                <a:xfrm>
                  <a:off x="4025965" y="827393"/>
                  <a:ext cx="862575"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1A484233-E1FE-9564-D453-D335E3CD7F0E}"/>
                    </a:ext>
                  </a:extLst>
                </p:cNvPr>
                <p:cNvSpPr txBox="1"/>
                <p:nvPr/>
              </p:nvSpPr>
              <p:spPr>
                <a:xfrm>
                  <a:off x="4025966" y="2037017"/>
                  <a:ext cx="86257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𝑢𝑑</m:t>
                        </m:r>
                        <m:sSub>
                          <m:sSub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b>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0</m:t>
                            </m:r>
                          </m:sub>
                        </m:sSub>
                      </m:oMath>
                    </m:oMathPara>
                  </a14:m>
                  <a:endParaRPr lang="zh-CN" altLang="en-US" dirty="0"/>
                </a:p>
              </p:txBody>
            </p:sp>
          </mc:Choice>
          <mc:Fallback xmlns="">
            <p:sp>
              <p:nvSpPr>
                <p:cNvPr id="15" name="文本框 14">
                  <a:extLst>
                    <a:ext uri="{FF2B5EF4-FFF2-40B4-BE49-F238E27FC236}">
                      <a16:creationId xmlns:a16="http://schemas.microsoft.com/office/drawing/2014/main" id="{1A484233-E1FE-9564-D453-D335E3CD7F0E}"/>
                    </a:ext>
                  </a:extLst>
                </p:cNvPr>
                <p:cNvSpPr txBox="1">
                  <a:spLocks noRot="1" noChangeAspect="1" noMove="1" noResize="1" noEditPoints="1" noAdjustHandles="1" noChangeArrowheads="1" noChangeShapeType="1" noTextEdit="1"/>
                </p:cNvSpPr>
                <p:nvPr/>
              </p:nvSpPr>
              <p:spPr>
                <a:xfrm>
                  <a:off x="4025966" y="2037017"/>
                  <a:ext cx="862575"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E5A6907F-6AC2-EC5D-B6F6-E3DF4B758557}"/>
                    </a:ext>
                  </a:extLst>
                </p:cNvPr>
                <p:cNvSpPr txBox="1"/>
                <p:nvPr/>
              </p:nvSpPr>
              <p:spPr>
                <a:xfrm>
                  <a:off x="4025965" y="3283700"/>
                  <a:ext cx="86257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𝑑</m:t>
                            </m:r>
                          </m:e>
                          <m:sup>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sSub>
                          <m:sSub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b>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0</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E5A6907F-6AC2-EC5D-B6F6-E3DF4B758557}"/>
                    </a:ext>
                  </a:extLst>
                </p:cNvPr>
                <p:cNvSpPr txBox="1">
                  <a:spLocks noRot="1" noChangeAspect="1" noMove="1" noResize="1" noEditPoints="1" noAdjustHandles="1" noChangeArrowheads="1" noChangeShapeType="1" noTextEdit="1"/>
                </p:cNvSpPr>
                <p:nvPr/>
              </p:nvSpPr>
              <p:spPr>
                <a:xfrm>
                  <a:off x="4025965" y="3283700"/>
                  <a:ext cx="862575" cy="523220"/>
                </a:xfrm>
                <a:prstGeom prst="rect">
                  <a:avLst/>
                </a:prstGeom>
                <a:blipFill>
                  <a:blip r:embed="rId10"/>
                  <a:stretch>
                    <a:fillRect/>
                  </a:stretch>
                </a:blipFill>
              </p:spPr>
              <p:txBody>
                <a:bodyPr/>
                <a:lstStyle/>
                <a:p>
                  <a:r>
                    <a:rPr lang="zh-CN" altLang="en-US">
                      <a:noFill/>
                    </a:rPr>
                    <a:t> </a:t>
                  </a:r>
                </a:p>
              </p:txBody>
            </p:sp>
          </mc:Fallback>
        </mc:AlternateContent>
        <p:pic>
          <p:nvPicPr>
            <p:cNvPr id="37" name="图片 36">
              <a:extLst>
                <a:ext uri="{FF2B5EF4-FFF2-40B4-BE49-F238E27FC236}">
                  <a16:creationId xmlns:a16="http://schemas.microsoft.com/office/drawing/2014/main" id="{11F7B143-8AFB-C016-8133-DD2E7053148A}"/>
                </a:ext>
              </a:extLst>
            </p:cNvPr>
            <p:cNvPicPr>
              <a:picLocks noChangeAspect="1"/>
            </p:cNvPicPr>
            <p:nvPr/>
          </p:nvPicPr>
          <p:blipFill>
            <a:blip r:embed="rId11"/>
            <a:stretch>
              <a:fillRect/>
            </a:stretch>
          </p:blipFill>
          <p:spPr>
            <a:xfrm>
              <a:off x="1872154" y="1066717"/>
              <a:ext cx="2153812" cy="2478593"/>
            </a:xfrm>
            <a:prstGeom prst="rect">
              <a:avLst/>
            </a:prstGeom>
          </p:spPr>
        </p:pic>
      </p:grpSp>
      <p:grpSp>
        <p:nvGrpSpPr>
          <p:cNvPr id="47" name="组合 46">
            <a:extLst>
              <a:ext uri="{FF2B5EF4-FFF2-40B4-BE49-F238E27FC236}">
                <a16:creationId xmlns:a16="http://schemas.microsoft.com/office/drawing/2014/main" id="{7022F673-F98C-9A02-8612-3839BADBF7BF}"/>
              </a:ext>
            </a:extLst>
          </p:cNvPr>
          <p:cNvGrpSpPr/>
          <p:nvPr/>
        </p:nvGrpSpPr>
        <p:grpSpPr>
          <a:xfrm>
            <a:off x="6383667" y="968224"/>
            <a:ext cx="3531163" cy="2979527"/>
            <a:chOff x="6383667" y="968224"/>
            <a:chExt cx="3531163" cy="2979527"/>
          </a:xfrm>
        </p:grpSpPr>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C5DD2056-BF13-5C60-7B6F-7F524BDD8221}"/>
                    </a:ext>
                  </a:extLst>
                </p:cNvPr>
                <p:cNvSpPr txBox="1"/>
                <p:nvPr/>
              </p:nvSpPr>
              <p:spPr>
                <a:xfrm>
                  <a:off x="6383667" y="2185234"/>
                  <a:ext cx="490134" cy="52322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𝑓</m:t>
                        </m:r>
                      </m:oMath>
                    </m:oMathPara>
                  </a14:m>
                  <a:endParaRPr lang="zh-CN" altLang="en-US" sz="2800" dirty="0"/>
                </a:p>
              </p:txBody>
            </p:sp>
          </mc:Choice>
          <mc:Fallback xmlns="">
            <p:sp>
              <p:nvSpPr>
                <p:cNvPr id="40" name="文本框 39">
                  <a:extLst>
                    <a:ext uri="{FF2B5EF4-FFF2-40B4-BE49-F238E27FC236}">
                      <a16:creationId xmlns:a16="http://schemas.microsoft.com/office/drawing/2014/main" id="{C5DD2056-BF13-5C60-7B6F-7F524BDD8221}"/>
                    </a:ext>
                  </a:extLst>
                </p:cNvPr>
                <p:cNvSpPr txBox="1">
                  <a:spLocks noRot="1" noChangeAspect="1" noMove="1" noResize="1" noEditPoints="1" noAdjustHandles="1" noChangeArrowheads="1" noChangeShapeType="1" noTextEdit="1"/>
                </p:cNvSpPr>
                <p:nvPr/>
              </p:nvSpPr>
              <p:spPr>
                <a:xfrm>
                  <a:off x="6383667" y="2185234"/>
                  <a:ext cx="490134"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465494DB-07AF-A4D9-1298-07DA4DE618F6}"/>
                    </a:ext>
                  </a:extLst>
                </p:cNvPr>
                <p:cNvSpPr txBox="1"/>
                <p:nvPr/>
              </p:nvSpPr>
              <p:spPr>
                <a:xfrm>
                  <a:off x="7563993" y="1188692"/>
                  <a:ext cx="62459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e>
                          <m: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𝑢</m:t>
                            </m:r>
                          </m:sub>
                        </m:sSub>
                      </m:oMath>
                    </m:oMathPara>
                  </a14:m>
                  <a:endParaRPr lang="zh-CN" altLang="en-US" dirty="0"/>
                </a:p>
              </p:txBody>
            </p:sp>
          </mc:Choice>
          <mc:Fallback xmlns="">
            <p:sp>
              <p:nvSpPr>
                <p:cNvPr id="41" name="文本框 40">
                  <a:extLst>
                    <a:ext uri="{FF2B5EF4-FFF2-40B4-BE49-F238E27FC236}">
                      <a16:creationId xmlns:a16="http://schemas.microsoft.com/office/drawing/2014/main" id="{465494DB-07AF-A4D9-1298-07DA4DE618F6}"/>
                    </a:ext>
                  </a:extLst>
                </p:cNvPr>
                <p:cNvSpPr txBox="1">
                  <a:spLocks noRot="1" noChangeAspect="1" noMove="1" noResize="1" noEditPoints="1" noAdjustHandles="1" noChangeArrowheads="1" noChangeShapeType="1" noTextEdit="1"/>
                </p:cNvSpPr>
                <p:nvPr/>
              </p:nvSpPr>
              <p:spPr>
                <a:xfrm>
                  <a:off x="7563993" y="1188692"/>
                  <a:ext cx="624595"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10BA0E17-8D69-2E2E-C476-7D3AE368AEF5}"/>
                    </a:ext>
                  </a:extLst>
                </p:cNvPr>
                <p:cNvSpPr txBox="1"/>
                <p:nvPr/>
              </p:nvSpPr>
              <p:spPr>
                <a:xfrm>
                  <a:off x="7563993" y="3162921"/>
                  <a:ext cx="62459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e>
                          <m: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𝑑</m:t>
                            </m:r>
                          </m:sub>
                        </m:sSub>
                      </m:oMath>
                    </m:oMathPara>
                  </a14:m>
                  <a:endParaRPr lang="zh-CN" altLang="en-US" dirty="0"/>
                </a:p>
              </p:txBody>
            </p:sp>
          </mc:Choice>
          <mc:Fallback xmlns="">
            <p:sp>
              <p:nvSpPr>
                <p:cNvPr id="42" name="文本框 41">
                  <a:extLst>
                    <a:ext uri="{FF2B5EF4-FFF2-40B4-BE49-F238E27FC236}">
                      <a16:creationId xmlns:a16="http://schemas.microsoft.com/office/drawing/2014/main" id="{10BA0E17-8D69-2E2E-C476-7D3AE368AEF5}"/>
                    </a:ext>
                  </a:extLst>
                </p:cNvPr>
                <p:cNvSpPr txBox="1">
                  <a:spLocks noRot="1" noChangeAspect="1" noMove="1" noResize="1" noEditPoints="1" noAdjustHandles="1" noChangeArrowheads="1" noChangeShapeType="1" noTextEdit="1"/>
                </p:cNvSpPr>
                <p:nvPr/>
              </p:nvSpPr>
              <p:spPr>
                <a:xfrm>
                  <a:off x="7563993" y="3162921"/>
                  <a:ext cx="624595"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093BBA37-3389-2EBB-6D0F-47F31B4658B0}"/>
                    </a:ext>
                  </a:extLst>
                </p:cNvPr>
                <p:cNvSpPr txBox="1"/>
                <p:nvPr/>
              </p:nvSpPr>
              <p:spPr>
                <a:xfrm>
                  <a:off x="9052254" y="968224"/>
                  <a:ext cx="86257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e>
                          <m: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𝑢𝑢</m:t>
                            </m:r>
                          </m:sub>
                        </m:sSub>
                      </m:oMath>
                    </m:oMathPara>
                  </a14:m>
                  <a:endParaRPr lang="zh-CN" altLang="en-US" dirty="0"/>
                </a:p>
              </p:txBody>
            </p:sp>
          </mc:Choice>
          <mc:Fallback xmlns="">
            <p:sp>
              <p:nvSpPr>
                <p:cNvPr id="43" name="文本框 42">
                  <a:extLst>
                    <a:ext uri="{FF2B5EF4-FFF2-40B4-BE49-F238E27FC236}">
                      <a16:creationId xmlns:a16="http://schemas.microsoft.com/office/drawing/2014/main" id="{093BBA37-3389-2EBB-6D0F-47F31B4658B0}"/>
                    </a:ext>
                  </a:extLst>
                </p:cNvPr>
                <p:cNvSpPr txBox="1">
                  <a:spLocks noRot="1" noChangeAspect="1" noMove="1" noResize="1" noEditPoints="1" noAdjustHandles="1" noChangeArrowheads="1" noChangeShapeType="1" noTextEdit="1"/>
                </p:cNvSpPr>
                <p:nvPr/>
              </p:nvSpPr>
              <p:spPr>
                <a:xfrm>
                  <a:off x="9052254" y="968224"/>
                  <a:ext cx="862575" cy="523220"/>
                </a:xfrm>
                <a:prstGeom prst="rect">
                  <a:avLst/>
                </a:prstGeom>
                <a:blipFill>
                  <a:blip r:embed="rId15"/>
                  <a:stretch>
                    <a:fillRect/>
                  </a:stretch>
                </a:blipFill>
              </p:spPr>
              <p:txBody>
                <a:bodyPr/>
                <a:lstStyle/>
                <a:p>
                  <a:r>
                    <a:rPr lang="zh-CN" altLang="en-US">
                      <a:noFill/>
                    </a:rPr>
                    <a:t> </a:t>
                  </a:r>
                </a:p>
              </p:txBody>
            </p:sp>
          </mc:Fallback>
        </mc:AlternateContent>
        <p:pic>
          <p:nvPicPr>
            <p:cNvPr id="46" name="图片 45">
              <a:extLst>
                <a:ext uri="{FF2B5EF4-FFF2-40B4-BE49-F238E27FC236}">
                  <a16:creationId xmlns:a16="http://schemas.microsoft.com/office/drawing/2014/main" id="{0654E358-16B9-3FE2-21A5-8026E4B425B4}"/>
                </a:ext>
              </a:extLst>
            </p:cNvPr>
            <p:cNvPicPr>
              <a:picLocks noChangeAspect="1"/>
            </p:cNvPicPr>
            <p:nvPr/>
          </p:nvPicPr>
          <p:blipFill>
            <a:blip r:embed="rId11"/>
            <a:stretch>
              <a:fillRect/>
            </a:stretch>
          </p:blipFill>
          <p:spPr>
            <a:xfrm>
              <a:off x="6898442" y="1239427"/>
              <a:ext cx="2153812" cy="2478593"/>
            </a:xfrm>
            <a:prstGeom prst="rect">
              <a:avLst/>
            </a:prstGeom>
          </p:spPr>
        </p:pic>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C24D1052-E37D-3757-CC44-CEB75ADA6DDD}"/>
                    </a:ext>
                  </a:extLst>
                </p:cNvPr>
                <p:cNvSpPr txBox="1"/>
                <p:nvPr/>
              </p:nvSpPr>
              <p:spPr>
                <a:xfrm>
                  <a:off x="9052255" y="2177848"/>
                  <a:ext cx="86257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e>
                          <m:sub>
                            <m:r>
                              <a:rPr lang="en-US" altLang="zh-CN" sz="2800" i="1">
                                <a:solidFill>
                                  <a:prstClr val="black"/>
                                </a:solidFill>
                                <a:latin typeface="Cambria Math" panose="02040503050406030204" pitchFamily="18" charset="0"/>
                              </a:rPr>
                              <m:t>𝑢𝑑</m:t>
                            </m:r>
                          </m:sub>
                        </m:sSub>
                      </m:oMath>
                    </m:oMathPara>
                  </a14:m>
                  <a:endParaRPr lang="zh-CN" altLang="en-US" dirty="0"/>
                </a:p>
              </p:txBody>
            </p:sp>
          </mc:Choice>
          <mc:Fallback xmlns="">
            <p:sp>
              <p:nvSpPr>
                <p:cNvPr id="44" name="文本框 43">
                  <a:extLst>
                    <a:ext uri="{FF2B5EF4-FFF2-40B4-BE49-F238E27FC236}">
                      <a16:creationId xmlns:a16="http://schemas.microsoft.com/office/drawing/2014/main" id="{C24D1052-E37D-3757-CC44-CEB75ADA6DDD}"/>
                    </a:ext>
                  </a:extLst>
                </p:cNvPr>
                <p:cNvSpPr txBox="1">
                  <a:spLocks noRot="1" noChangeAspect="1" noMove="1" noResize="1" noEditPoints="1" noAdjustHandles="1" noChangeArrowheads="1" noChangeShapeType="1" noTextEdit="1"/>
                </p:cNvSpPr>
                <p:nvPr/>
              </p:nvSpPr>
              <p:spPr>
                <a:xfrm>
                  <a:off x="9052255" y="2177848"/>
                  <a:ext cx="862575"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ED99D14A-135D-B4DD-E0E1-29A3245692DF}"/>
                    </a:ext>
                  </a:extLst>
                </p:cNvPr>
                <p:cNvSpPr txBox="1"/>
                <p:nvPr/>
              </p:nvSpPr>
              <p:spPr>
                <a:xfrm>
                  <a:off x="9052254" y="3424531"/>
                  <a:ext cx="86257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e>
                          <m: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𝑑𝑑</m:t>
                            </m:r>
                          </m:sub>
                        </m:sSub>
                      </m:oMath>
                    </m:oMathPara>
                  </a14:m>
                  <a:endParaRPr lang="zh-CN" altLang="en-US" dirty="0"/>
                </a:p>
              </p:txBody>
            </p:sp>
          </mc:Choice>
          <mc:Fallback xmlns="">
            <p:sp>
              <p:nvSpPr>
                <p:cNvPr id="45" name="文本框 44">
                  <a:extLst>
                    <a:ext uri="{FF2B5EF4-FFF2-40B4-BE49-F238E27FC236}">
                      <a16:creationId xmlns:a16="http://schemas.microsoft.com/office/drawing/2014/main" id="{ED99D14A-135D-B4DD-E0E1-29A3245692DF}"/>
                    </a:ext>
                  </a:extLst>
                </p:cNvPr>
                <p:cNvSpPr txBox="1">
                  <a:spLocks noRot="1" noChangeAspect="1" noMove="1" noResize="1" noEditPoints="1" noAdjustHandles="1" noChangeArrowheads="1" noChangeShapeType="1" noTextEdit="1"/>
                </p:cNvSpPr>
                <p:nvPr/>
              </p:nvSpPr>
              <p:spPr>
                <a:xfrm>
                  <a:off x="9052254" y="3424531"/>
                  <a:ext cx="862575" cy="523220"/>
                </a:xfrm>
                <a:prstGeom prst="rect">
                  <a:avLst/>
                </a:prstGeom>
                <a:blipFill>
                  <a:blip r:embed="rId17"/>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4178584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EDECF518-59A7-4799-AE28-04355D30B0F1}"/>
              </a:ext>
            </a:extLst>
          </p:cNvPr>
          <p:cNvSpPr txBox="1"/>
          <p:nvPr/>
        </p:nvSpPr>
        <p:spPr>
          <a:xfrm>
            <a:off x="948263" y="250621"/>
            <a:ext cx="172355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二叉树模型</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grpSp>
        <p:nvGrpSpPr>
          <p:cNvPr id="4" name="组合 3">
            <a:extLst>
              <a:ext uri="{FF2B5EF4-FFF2-40B4-BE49-F238E27FC236}">
                <a16:creationId xmlns:a16="http://schemas.microsoft.com/office/drawing/2014/main" id="{BA0338A8-E912-65EA-DCF1-E0655BC7F55D}"/>
              </a:ext>
            </a:extLst>
          </p:cNvPr>
          <p:cNvGrpSpPr/>
          <p:nvPr/>
        </p:nvGrpSpPr>
        <p:grpSpPr>
          <a:xfrm>
            <a:off x="4334049" y="890439"/>
            <a:ext cx="3523903" cy="2096537"/>
            <a:chOff x="2164203" y="827326"/>
            <a:chExt cx="3523903" cy="2096537"/>
          </a:xfrm>
        </p:grpSpPr>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126CB0D0-D925-CCD2-25F1-2C5E938F9C8C}"/>
                    </a:ext>
                  </a:extLst>
                </p:cNvPr>
                <p:cNvSpPr txBox="1"/>
                <p:nvPr/>
              </p:nvSpPr>
              <p:spPr>
                <a:xfrm>
                  <a:off x="2164203" y="1847133"/>
                  <a:ext cx="624595" cy="52322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𝑆</m:t>
                            </m:r>
                          </m:e>
                          <m:sub>
                            <m:r>
                              <a:rPr lang="en-US" altLang="zh-CN" sz="2800" i="1">
                                <a:latin typeface="Cambria Math" panose="02040503050406030204" pitchFamily="18" charset="0"/>
                              </a:rPr>
                              <m:t>0</m:t>
                            </m:r>
                          </m:sub>
                        </m:sSub>
                      </m:oMath>
                    </m:oMathPara>
                  </a14:m>
                  <a:endParaRPr lang="zh-CN" altLang="en-US" sz="2800" dirty="0"/>
                </a:p>
              </p:txBody>
            </p:sp>
          </mc:Choice>
          <mc:Fallback xmlns="">
            <p:sp>
              <p:nvSpPr>
                <p:cNvPr id="17" name="文本框 16">
                  <a:extLst>
                    <a:ext uri="{FF2B5EF4-FFF2-40B4-BE49-F238E27FC236}">
                      <a16:creationId xmlns:a16="http://schemas.microsoft.com/office/drawing/2014/main" id="{126CB0D0-D925-CCD2-25F1-2C5E938F9C8C}"/>
                    </a:ext>
                  </a:extLst>
                </p:cNvPr>
                <p:cNvSpPr txBox="1">
                  <a:spLocks noRot="1" noChangeAspect="1" noMove="1" noResize="1" noEditPoints="1" noAdjustHandles="1" noChangeArrowheads="1" noChangeShapeType="1" noTextEdit="1"/>
                </p:cNvSpPr>
                <p:nvPr/>
              </p:nvSpPr>
              <p:spPr>
                <a:xfrm>
                  <a:off x="2164203" y="1847133"/>
                  <a:ext cx="624595"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4328E6C8-6AF2-7188-5D4C-D3A76D4A9EAB}"/>
                    </a:ext>
                  </a:extLst>
                </p:cNvPr>
                <p:cNvSpPr txBox="1"/>
                <p:nvPr/>
              </p:nvSpPr>
              <p:spPr>
                <a:xfrm>
                  <a:off x="3907838" y="1293623"/>
                  <a:ext cx="62459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𝑢</m:t>
                        </m:r>
                        <m:sSub>
                          <m:sSub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b>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0</m:t>
                            </m:r>
                          </m:sub>
                        </m:sSub>
                      </m:oMath>
                    </m:oMathPara>
                  </a14:m>
                  <a:endParaRPr lang="zh-CN" altLang="en-US" dirty="0"/>
                </a:p>
              </p:txBody>
            </p:sp>
          </mc:Choice>
          <mc:Fallback xmlns="">
            <p:sp>
              <p:nvSpPr>
                <p:cNvPr id="18" name="文本框 17">
                  <a:extLst>
                    <a:ext uri="{FF2B5EF4-FFF2-40B4-BE49-F238E27FC236}">
                      <a16:creationId xmlns:a16="http://schemas.microsoft.com/office/drawing/2014/main" id="{4328E6C8-6AF2-7188-5D4C-D3A76D4A9EAB}"/>
                    </a:ext>
                  </a:extLst>
                </p:cNvPr>
                <p:cNvSpPr txBox="1">
                  <a:spLocks noRot="1" noChangeAspect="1" noMove="1" noResize="1" noEditPoints="1" noAdjustHandles="1" noChangeArrowheads="1" noChangeShapeType="1" noTextEdit="1"/>
                </p:cNvSpPr>
                <p:nvPr/>
              </p:nvSpPr>
              <p:spPr>
                <a:xfrm>
                  <a:off x="3907838" y="1293623"/>
                  <a:ext cx="624595"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BC01D83-103C-9A09-DC00-430995BC963A}"/>
                    </a:ext>
                  </a:extLst>
                </p:cNvPr>
                <p:cNvSpPr txBox="1"/>
                <p:nvPr/>
              </p:nvSpPr>
              <p:spPr>
                <a:xfrm>
                  <a:off x="3907838" y="2400643"/>
                  <a:ext cx="62459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𝑑</m:t>
                        </m:r>
                        <m:sSub>
                          <m:sSub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b>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0</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FBC01D83-103C-9A09-DC00-430995BC963A}"/>
                    </a:ext>
                  </a:extLst>
                </p:cNvPr>
                <p:cNvSpPr txBox="1">
                  <a:spLocks noRot="1" noChangeAspect="1" noMove="1" noResize="1" noEditPoints="1" noAdjustHandles="1" noChangeArrowheads="1" noChangeShapeType="1" noTextEdit="1"/>
                </p:cNvSpPr>
                <p:nvPr/>
              </p:nvSpPr>
              <p:spPr>
                <a:xfrm>
                  <a:off x="3907838" y="2400643"/>
                  <a:ext cx="624595" cy="523220"/>
                </a:xfrm>
                <a:prstGeom prst="rect">
                  <a:avLst/>
                </a:prstGeom>
                <a:blipFill>
                  <a:blip r:embed="rId6"/>
                  <a:stretch>
                    <a:fillRect/>
                  </a:stretch>
                </a:blipFill>
              </p:spPr>
              <p:txBody>
                <a:bodyPr/>
                <a:lstStyle/>
                <a:p>
                  <a:r>
                    <a:rPr lang="zh-CN" altLang="en-US">
                      <a:noFill/>
                    </a:rPr>
                    <a:t> </a:t>
                  </a:r>
                </a:p>
              </p:txBody>
            </p:sp>
          </mc:Fallback>
        </mc:AlternateContent>
        <p:cxnSp>
          <p:nvCxnSpPr>
            <p:cNvPr id="20" name="直接连接符 19">
              <a:extLst>
                <a:ext uri="{FF2B5EF4-FFF2-40B4-BE49-F238E27FC236}">
                  <a16:creationId xmlns:a16="http://schemas.microsoft.com/office/drawing/2014/main" id="{2040EBB6-B103-64BD-1B29-3E42B33A8720}"/>
                </a:ext>
              </a:extLst>
            </p:cNvPr>
            <p:cNvCxnSpPr>
              <a:stCxn id="17" idx="3"/>
              <a:endCxn id="18" idx="1"/>
            </p:cNvCxnSpPr>
            <p:nvPr/>
          </p:nvCxnSpPr>
          <p:spPr>
            <a:xfrm flipV="1">
              <a:off x="2788798" y="1555233"/>
              <a:ext cx="1119040" cy="5535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B3940046-1BF0-2E42-6C58-E19F9C12C9DD}"/>
                </a:ext>
              </a:extLst>
            </p:cNvPr>
            <p:cNvCxnSpPr>
              <a:cxnSpLocks/>
              <a:stCxn id="17" idx="3"/>
              <a:endCxn id="19" idx="1"/>
            </p:cNvCxnSpPr>
            <p:nvPr/>
          </p:nvCxnSpPr>
          <p:spPr>
            <a:xfrm>
              <a:off x="2788798" y="2108743"/>
              <a:ext cx="1119040" cy="5535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4A32ED7-12B8-C82B-309A-360431D55FBD}"/>
                </a:ext>
              </a:extLst>
            </p:cNvPr>
            <p:cNvCxnSpPr>
              <a:cxnSpLocks/>
            </p:cNvCxnSpPr>
            <p:nvPr/>
          </p:nvCxnSpPr>
          <p:spPr>
            <a:xfrm>
              <a:off x="4532433" y="1555233"/>
              <a:ext cx="685026"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8BED8CF1-F339-8C56-472B-09757ABE1413}"/>
                </a:ext>
              </a:extLst>
            </p:cNvPr>
            <p:cNvCxnSpPr>
              <a:cxnSpLocks/>
            </p:cNvCxnSpPr>
            <p:nvPr/>
          </p:nvCxnSpPr>
          <p:spPr>
            <a:xfrm>
              <a:off x="4532433" y="2662253"/>
              <a:ext cx="685026"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B294BA14-4918-98C0-3159-9000575F675F}"/>
                    </a:ext>
                  </a:extLst>
                </p:cNvPr>
                <p:cNvSpPr txBox="1"/>
                <p:nvPr/>
              </p:nvSpPr>
              <p:spPr>
                <a:xfrm>
                  <a:off x="5217459" y="1289337"/>
                  <a:ext cx="47064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𝐶</m:t>
                            </m:r>
                          </m:e>
                          <m: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𝑢</m:t>
                            </m:r>
                          </m:sub>
                        </m:sSub>
                      </m:oMath>
                    </m:oMathPara>
                  </a14:m>
                  <a:endParaRPr lang="zh-CN" altLang="en-US" sz="2800" dirty="0"/>
                </a:p>
              </p:txBody>
            </p:sp>
          </mc:Choice>
          <mc:Fallback xmlns="">
            <p:sp>
              <p:nvSpPr>
                <p:cNvPr id="24" name="文本框 23">
                  <a:extLst>
                    <a:ext uri="{FF2B5EF4-FFF2-40B4-BE49-F238E27FC236}">
                      <a16:creationId xmlns:a16="http://schemas.microsoft.com/office/drawing/2014/main" id="{B294BA14-4918-98C0-3159-9000575F675F}"/>
                    </a:ext>
                  </a:extLst>
                </p:cNvPr>
                <p:cNvSpPr txBox="1">
                  <a:spLocks noRot="1" noChangeAspect="1" noMove="1" noResize="1" noEditPoints="1" noAdjustHandles="1" noChangeArrowheads="1" noChangeShapeType="1" noTextEdit="1"/>
                </p:cNvSpPr>
                <p:nvPr/>
              </p:nvSpPr>
              <p:spPr>
                <a:xfrm>
                  <a:off x="5217459" y="1289337"/>
                  <a:ext cx="470647"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9AC867A5-32D9-ACF8-5459-A325A11F9070}"/>
                    </a:ext>
                  </a:extLst>
                </p:cNvPr>
                <p:cNvSpPr txBox="1"/>
                <p:nvPr/>
              </p:nvSpPr>
              <p:spPr>
                <a:xfrm>
                  <a:off x="5217459" y="2400643"/>
                  <a:ext cx="47064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𝐶</m:t>
                            </m:r>
                          </m:e>
                          <m: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𝑑</m:t>
                            </m:r>
                          </m:sub>
                        </m:sSub>
                      </m:oMath>
                    </m:oMathPara>
                  </a14:m>
                  <a:endParaRPr lang="zh-CN" altLang="en-US" sz="2800" dirty="0"/>
                </a:p>
              </p:txBody>
            </p:sp>
          </mc:Choice>
          <mc:Fallback xmlns="">
            <p:sp>
              <p:nvSpPr>
                <p:cNvPr id="25" name="文本框 24">
                  <a:extLst>
                    <a:ext uri="{FF2B5EF4-FFF2-40B4-BE49-F238E27FC236}">
                      <a16:creationId xmlns:a16="http://schemas.microsoft.com/office/drawing/2014/main" id="{9AC867A5-32D9-ACF8-5459-A325A11F9070}"/>
                    </a:ext>
                  </a:extLst>
                </p:cNvPr>
                <p:cNvSpPr txBox="1">
                  <a:spLocks noRot="1" noChangeAspect="1" noMove="1" noResize="1" noEditPoints="1" noAdjustHandles="1" noChangeArrowheads="1" noChangeShapeType="1" noTextEdit="1"/>
                </p:cNvSpPr>
                <p:nvPr/>
              </p:nvSpPr>
              <p:spPr>
                <a:xfrm>
                  <a:off x="5217459" y="2400643"/>
                  <a:ext cx="470647" cy="523220"/>
                </a:xfrm>
                <a:prstGeom prst="rect">
                  <a:avLst/>
                </a:prstGeom>
                <a:blipFill>
                  <a:blip r:embed="rId8"/>
                  <a:stretch>
                    <a:fillRect/>
                  </a:stretch>
                </a:blipFill>
              </p:spPr>
              <p:txBody>
                <a:bodyPr/>
                <a:lstStyle/>
                <a:p>
                  <a:r>
                    <a:rPr lang="zh-CN" altLang="en-US">
                      <a:noFill/>
                    </a:rPr>
                    <a:t> </a:t>
                  </a:r>
                </a:p>
              </p:txBody>
            </p:sp>
          </mc:Fallback>
        </mc:AlternateContent>
        <p:sp>
          <p:nvSpPr>
            <p:cNvPr id="26" name="文本框 25">
              <a:extLst>
                <a:ext uri="{FF2B5EF4-FFF2-40B4-BE49-F238E27FC236}">
                  <a16:creationId xmlns:a16="http://schemas.microsoft.com/office/drawing/2014/main" id="{A69EF70C-E362-5359-EBD6-DF0C146EC008}"/>
                </a:ext>
              </a:extLst>
            </p:cNvPr>
            <p:cNvSpPr txBox="1"/>
            <p:nvPr/>
          </p:nvSpPr>
          <p:spPr>
            <a:xfrm>
              <a:off x="2289590" y="827326"/>
              <a:ext cx="373820" cy="523220"/>
            </a:xfrm>
            <a:prstGeom prst="rect">
              <a:avLst/>
            </a:prstGeom>
            <a:noFill/>
          </p:spPr>
          <p:txBody>
            <a:bodyPr wrap="none" rtlCol="0">
              <a:spAutoFit/>
            </a:bodyPr>
            <a:lstStyle/>
            <a:p>
              <a:pPr algn="l"/>
              <a:r>
                <a:rPr lang="en-US" altLang="zh-CN" sz="2800" u="sng" dirty="0">
                  <a:solidFill>
                    <a:schemeClr val="accent2"/>
                  </a:solidFill>
                </a:rPr>
                <a:t>0</a:t>
              </a:r>
              <a:endParaRPr lang="zh-CN" altLang="en-US" sz="2800" u="sng" dirty="0">
                <a:solidFill>
                  <a:schemeClr val="accent2"/>
                </a:solidFill>
              </a:endParaRPr>
            </a:p>
          </p:txBody>
        </p:sp>
        <p:sp>
          <p:nvSpPr>
            <p:cNvPr id="27" name="文本框 26">
              <a:extLst>
                <a:ext uri="{FF2B5EF4-FFF2-40B4-BE49-F238E27FC236}">
                  <a16:creationId xmlns:a16="http://schemas.microsoft.com/office/drawing/2014/main" id="{DE22B9DE-A1CB-5B68-F9E3-F45959BFB745}"/>
                </a:ext>
              </a:extLst>
            </p:cNvPr>
            <p:cNvSpPr txBox="1"/>
            <p:nvPr/>
          </p:nvSpPr>
          <p:spPr>
            <a:xfrm>
              <a:off x="4688036" y="830802"/>
              <a:ext cx="373820" cy="523220"/>
            </a:xfrm>
            <a:prstGeom prst="rect">
              <a:avLst/>
            </a:prstGeom>
            <a:noFill/>
          </p:spPr>
          <p:txBody>
            <a:bodyPr wrap="none" rtlCol="0">
              <a:spAutoFit/>
            </a:bodyPr>
            <a:lstStyle/>
            <a:p>
              <a:pPr algn="l"/>
              <a:r>
                <a:rPr lang="en-US" altLang="zh-CN" sz="2800" u="sng" dirty="0">
                  <a:solidFill>
                    <a:schemeClr val="accent2"/>
                  </a:solidFill>
                </a:rPr>
                <a:t>1</a:t>
              </a:r>
              <a:endParaRPr lang="zh-CN" altLang="en-US" sz="2800" u="sng" dirty="0">
                <a:solidFill>
                  <a:schemeClr val="accent2"/>
                </a:solidFill>
              </a:endParaRPr>
            </a:p>
          </p:txBody>
        </p:sp>
      </p:grpSp>
      <p:sp>
        <p:nvSpPr>
          <p:cNvPr id="28" name="文本框 27">
            <a:extLst>
              <a:ext uri="{FF2B5EF4-FFF2-40B4-BE49-F238E27FC236}">
                <a16:creationId xmlns:a16="http://schemas.microsoft.com/office/drawing/2014/main" id="{1880DAB5-1AF4-7C8D-2A20-B0FD87BF10A4}"/>
              </a:ext>
            </a:extLst>
          </p:cNvPr>
          <p:cNvSpPr txBox="1"/>
          <p:nvPr/>
        </p:nvSpPr>
        <p:spPr>
          <a:xfrm>
            <a:off x="5013639" y="6158753"/>
            <a:ext cx="7200773" cy="461665"/>
          </a:xfrm>
          <a:prstGeom prst="rect">
            <a:avLst/>
          </a:prstGeom>
          <a:noFill/>
        </p:spPr>
        <p:txBody>
          <a:bodyPr wrap="square" rtlCol="0">
            <a:spAutoFit/>
          </a:bodyPr>
          <a:lstStyle/>
          <a:p>
            <a:pPr algn="l"/>
            <a:r>
              <a:rPr lang="zh-CN" altLang="en-US" sz="2400" dirty="0">
                <a:solidFill>
                  <a:schemeClr val="accent1"/>
                </a:solidFill>
              </a:rPr>
              <a:t>注：这是</a:t>
            </a:r>
            <a:r>
              <a:rPr lang="en-US" altLang="zh-CN" sz="2400" dirty="0">
                <a:solidFill>
                  <a:schemeClr val="accent1"/>
                </a:solidFill>
              </a:rPr>
              <a:t>《</a:t>
            </a:r>
            <a:r>
              <a:rPr lang="zh-CN" altLang="en-US" sz="2400" dirty="0">
                <a:solidFill>
                  <a:schemeClr val="accent1"/>
                </a:solidFill>
              </a:rPr>
              <a:t>公司理财</a:t>
            </a:r>
            <a:r>
              <a:rPr lang="en-US" altLang="zh-CN" sz="2400" dirty="0">
                <a:solidFill>
                  <a:schemeClr val="accent1"/>
                </a:solidFill>
              </a:rPr>
              <a:t>》</a:t>
            </a:r>
            <a:r>
              <a:rPr lang="zh-CN" altLang="en-US" sz="2400" dirty="0">
                <a:solidFill>
                  <a:schemeClr val="accent1"/>
                </a:solidFill>
              </a:rPr>
              <a:t>中的构造思路，两种思路均可</a:t>
            </a:r>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F871D426-EF6F-46AF-9BFB-CDED2D4F7865}"/>
                  </a:ext>
                </a:extLst>
              </p:cNvPr>
              <p:cNvSpPr txBox="1"/>
              <p:nvPr/>
            </p:nvSpPr>
            <p:spPr>
              <a:xfrm>
                <a:off x="587188" y="3178257"/>
                <a:ext cx="11017624" cy="298049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构造一个由</a:t>
                </a:r>
                <a14:m>
                  <m:oMath xmlns:m="http://schemas.openxmlformats.org/officeDocument/2006/math">
                    <m:r>
                      <a:rPr kumimoji="0" lang="zh-CN" altLang="en-US"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a14:m>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份股票多头和价值为</a:t>
                </a:r>
                <a14:m>
                  <m:oMath xmlns:m="http://schemas.openxmlformats.org/officeDocument/2006/math">
                    <m: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ea typeface="等线" panose="02010600030101010101" pitchFamily="2" charset="-122"/>
                        <a:cs typeface="+mn-cs"/>
                      </a:rPr>
                      <m:t>𝐵</m:t>
                    </m:r>
                  </m:oMath>
                </a14:m>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的债券头寸所构成的组合：使得其不论在什么情况下都与期权的支付相匹配。</a:t>
                </a:r>
                <a:endPar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lvl="0" algn="ctr">
                  <a:defRPr/>
                </a:pPr>
                <a14:m>
                  <m:oMath xmlns:m="http://schemas.openxmlformats.org/officeDocument/2006/math">
                    <m:d>
                      <m:dPr>
                        <m:begChr m:val="{"/>
                        <m:endChr m:val=""/>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ctrlPr>
                      </m:dPr>
                      <m:e>
                        <m:eqArr>
                          <m:eqArr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ctrlPr>
                          </m:eqArrPr>
                          <m:e>
                            <m:r>
                              <a:rPr lang="en-US" altLang="zh-CN" sz="2800" i="1" dirty="0">
                                <a:solidFill>
                                  <a:prstClr val="black"/>
                                </a:solidFill>
                                <a:latin typeface="Cambria Math" panose="02040503050406030204" pitchFamily="18" charset="0"/>
                              </a:rPr>
                              <m:t>𝑢</m:t>
                            </m:r>
                            <m:sSub>
                              <m:sSubPr>
                                <m:ctrlPr>
                                  <a:rPr lang="en-US" altLang="zh-CN" sz="2800" i="1">
                                    <a:solidFill>
                                      <a:prstClr val="black"/>
                                    </a:solidFill>
                                    <a:latin typeface="Cambria Math" panose="02040503050406030204" pitchFamily="18" charset="0"/>
                                  </a:rPr>
                                </m:ctrlPr>
                              </m:sSubPr>
                              <m:e>
                                <m:r>
                                  <a:rPr lang="en-US" altLang="zh-CN" sz="2800" i="1">
                                    <a:solidFill>
                                      <a:prstClr val="black"/>
                                    </a:solidFill>
                                    <a:latin typeface="Cambria Math" panose="02040503050406030204" pitchFamily="18" charset="0"/>
                                  </a:rPr>
                                  <m:t>𝑆</m:t>
                                </m:r>
                              </m:e>
                              <m:sub>
                                <m:r>
                                  <a:rPr lang="en-US" altLang="zh-CN" sz="2800" i="1">
                                    <a:solidFill>
                                      <a:prstClr val="black"/>
                                    </a:solidFill>
                                    <a:latin typeface="Cambria Math" panose="02040503050406030204" pitchFamily="18" charset="0"/>
                                  </a:rPr>
                                  <m:t>0</m:t>
                                </m:r>
                              </m:sub>
                            </m:sSub>
                            <m:r>
                              <a:rPr lang="zh-CN" altLang="en-US" sz="2800" i="1">
                                <a:solidFill>
                                  <a:prstClr val="black"/>
                                </a:solidFill>
                                <a:latin typeface="Cambria Math" panose="02040503050406030204" pitchFamily="18" charset="0"/>
                              </a:rPr>
                              <m:t>∆</m:t>
                            </m:r>
                            <m:r>
                              <a:rPr lang="en-US" altLang="zh-CN" sz="2800" b="0" i="1" smtClean="0">
                                <a:solidFill>
                                  <a:prstClr val="black"/>
                                </a:solidFill>
                                <a:latin typeface="Cambria Math" panose="02040503050406030204" pitchFamily="18" charset="0"/>
                              </a:rPr>
                              <m:t>+</m:t>
                            </m:r>
                            <m:d>
                              <m:dPr>
                                <m:ctrlPr>
                                  <a:rPr lang="en-US" altLang="zh-CN" sz="2800" b="0" i="1" smtClean="0">
                                    <a:solidFill>
                                      <a:prstClr val="black"/>
                                    </a:solidFill>
                                    <a:latin typeface="Cambria Math" panose="02040503050406030204" pitchFamily="18" charset="0"/>
                                  </a:rPr>
                                </m:ctrlPr>
                              </m:dPr>
                              <m:e>
                                <m:r>
                                  <a:rPr lang="en-US" altLang="zh-CN" sz="2800" b="0" i="1" smtClean="0">
                                    <a:solidFill>
                                      <a:prstClr val="black"/>
                                    </a:solidFill>
                                    <a:latin typeface="Cambria Math" panose="02040503050406030204" pitchFamily="18" charset="0"/>
                                  </a:rPr>
                                  <m:t>1+</m:t>
                                </m:r>
                                <m:sSub>
                                  <m:sSubPr>
                                    <m:ctrlPr>
                                      <a:rPr lang="en-US" altLang="zh-CN" sz="2800" b="0" i="1" smtClean="0">
                                        <a:solidFill>
                                          <a:prstClr val="black"/>
                                        </a:solidFill>
                                        <a:latin typeface="Cambria Math" panose="02040503050406030204" pitchFamily="18" charset="0"/>
                                      </a:rPr>
                                    </m:ctrlPr>
                                  </m:sSubPr>
                                  <m:e>
                                    <m:r>
                                      <a:rPr lang="en-US" altLang="zh-CN" sz="2800" b="0" i="1" smtClean="0">
                                        <a:solidFill>
                                          <a:prstClr val="black"/>
                                        </a:solidFill>
                                        <a:latin typeface="Cambria Math" panose="02040503050406030204" pitchFamily="18" charset="0"/>
                                      </a:rPr>
                                      <m:t>𝑟</m:t>
                                    </m:r>
                                  </m:e>
                                  <m:sub>
                                    <m:r>
                                      <a:rPr lang="en-US" altLang="zh-CN" sz="2800" b="0" i="1" smtClean="0">
                                        <a:solidFill>
                                          <a:prstClr val="black"/>
                                        </a:solidFill>
                                        <a:latin typeface="Cambria Math" panose="02040503050406030204" pitchFamily="18" charset="0"/>
                                      </a:rPr>
                                      <m:t>𝑓</m:t>
                                    </m:r>
                                  </m:sub>
                                </m:sSub>
                              </m:e>
                            </m:d>
                            <m:r>
                              <a:rPr lang="en-US" altLang="zh-CN" sz="2800" b="0" i="1" smtClean="0">
                                <a:solidFill>
                                  <a:prstClr val="black"/>
                                </a:solidFill>
                                <a:latin typeface="Cambria Math" panose="02040503050406030204" pitchFamily="18" charset="0"/>
                              </a:rPr>
                              <m:t>𝐵</m:t>
                            </m:r>
                            <m:r>
                              <a:rPr lang="en-US" altLang="zh-CN" sz="2800" b="0" i="1" smtClean="0">
                                <a:solidFill>
                                  <a:prstClr val="black"/>
                                </a:solidFill>
                                <a:latin typeface="Cambria Math" panose="02040503050406030204" pitchFamily="18" charset="0"/>
                              </a:rPr>
                              <m:t>=</m:t>
                            </m:r>
                            <m:sSub>
                              <m:sSubPr>
                                <m:ctrlPr>
                                  <a:rPr lang="en-US" altLang="zh-CN" sz="2800" i="1">
                                    <a:solidFill>
                                      <a:prstClr val="black"/>
                                    </a:solidFill>
                                    <a:latin typeface="Cambria Math" panose="02040503050406030204" pitchFamily="18" charset="0"/>
                                  </a:rPr>
                                </m:ctrlPr>
                              </m:sSubPr>
                              <m:e>
                                <m:r>
                                  <a:rPr lang="en-US" altLang="zh-CN" sz="2800" i="1">
                                    <a:solidFill>
                                      <a:prstClr val="black"/>
                                    </a:solidFill>
                                    <a:latin typeface="Cambria Math" panose="02040503050406030204" pitchFamily="18" charset="0"/>
                                  </a:rPr>
                                  <m:t>𝐶</m:t>
                                </m:r>
                              </m:e>
                              <m:sub>
                                <m:r>
                                  <a:rPr lang="en-US" altLang="zh-CN" sz="2800" i="1">
                                    <a:solidFill>
                                      <a:prstClr val="black"/>
                                    </a:solidFill>
                                    <a:latin typeface="Cambria Math" panose="02040503050406030204" pitchFamily="18" charset="0"/>
                                  </a:rPr>
                                  <m:t>𝑢</m:t>
                                </m:r>
                              </m:sub>
                            </m:sSub>
                          </m:e>
                          <m:e>
                            <m:r>
                              <a:rPr lang="en-US" altLang="zh-CN" sz="2800" i="1">
                                <a:solidFill>
                                  <a:prstClr val="black"/>
                                </a:solidFill>
                                <a:latin typeface="Cambria Math" panose="02040503050406030204" pitchFamily="18" charset="0"/>
                              </a:rPr>
                              <m:t>𝑑</m:t>
                            </m:r>
                            <m:sSub>
                              <m:sSubPr>
                                <m:ctrlPr>
                                  <a:rPr lang="en-US" altLang="zh-CN" sz="2800" i="1">
                                    <a:solidFill>
                                      <a:prstClr val="black"/>
                                    </a:solidFill>
                                    <a:latin typeface="Cambria Math" panose="02040503050406030204" pitchFamily="18" charset="0"/>
                                  </a:rPr>
                                </m:ctrlPr>
                              </m:sSubPr>
                              <m:e>
                                <m:r>
                                  <a:rPr lang="en-US" altLang="zh-CN" sz="2800" i="1">
                                    <a:solidFill>
                                      <a:prstClr val="black"/>
                                    </a:solidFill>
                                    <a:latin typeface="Cambria Math" panose="02040503050406030204" pitchFamily="18" charset="0"/>
                                  </a:rPr>
                                  <m:t>𝑆</m:t>
                                </m:r>
                              </m:e>
                              <m:sub>
                                <m:r>
                                  <a:rPr lang="en-US" altLang="zh-CN" sz="2800" i="1">
                                    <a:solidFill>
                                      <a:prstClr val="black"/>
                                    </a:solidFill>
                                    <a:latin typeface="Cambria Math" panose="02040503050406030204" pitchFamily="18" charset="0"/>
                                  </a:rPr>
                                  <m:t>0</m:t>
                                </m:r>
                              </m:sub>
                            </m:sSub>
                            <m:r>
                              <a:rPr lang="zh-CN" altLang="en-US" sz="2800" i="1">
                                <a:solidFill>
                                  <a:prstClr val="black"/>
                                </a:solidFill>
                                <a:latin typeface="Cambria Math" panose="02040503050406030204" pitchFamily="18" charset="0"/>
                              </a:rPr>
                              <m:t>∆</m:t>
                            </m:r>
                            <m:r>
                              <a:rPr lang="en-US" altLang="zh-CN" sz="2800" i="1">
                                <a:solidFill>
                                  <a:prstClr val="black"/>
                                </a:solidFill>
                                <a:latin typeface="Cambria Math" panose="02040503050406030204" pitchFamily="18" charset="0"/>
                              </a:rPr>
                              <m:t>+</m:t>
                            </m:r>
                            <m:d>
                              <m:dPr>
                                <m:ctrlPr>
                                  <a:rPr lang="en-US" altLang="zh-CN" sz="2800" i="1">
                                    <a:solidFill>
                                      <a:prstClr val="black"/>
                                    </a:solidFill>
                                    <a:latin typeface="Cambria Math" panose="02040503050406030204" pitchFamily="18" charset="0"/>
                                  </a:rPr>
                                </m:ctrlPr>
                              </m:dPr>
                              <m:e>
                                <m:r>
                                  <a:rPr lang="en-US" altLang="zh-CN" sz="2800" i="1">
                                    <a:solidFill>
                                      <a:prstClr val="black"/>
                                    </a:solidFill>
                                    <a:latin typeface="Cambria Math" panose="02040503050406030204" pitchFamily="18" charset="0"/>
                                  </a:rPr>
                                  <m:t>1+</m:t>
                                </m:r>
                                <m:sSub>
                                  <m:sSubPr>
                                    <m:ctrlPr>
                                      <a:rPr lang="en-US" altLang="zh-CN" sz="2800" i="1">
                                        <a:solidFill>
                                          <a:prstClr val="black"/>
                                        </a:solidFill>
                                        <a:latin typeface="Cambria Math" panose="02040503050406030204" pitchFamily="18" charset="0"/>
                                      </a:rPr>
                                    </m:ctrlPr>
                                  </m:sSubPr>
                                  <m:e>
                                    <m:r>
                                      <a:rPr lang="en-US" altLang="zh-CN" sz="2800" i="1">
                                        <a:solidFill>
                                          <a:prstClr val="black"/>
                                        </a:solidFill>
                                        <a:latin typeface="Cambria Math" panose="02040503050406030204" pitchFamily="18" charset="0"/>
                                      </a:rPr>
                                      <m:t>𝑟</m:t>
                                    </m:r>
                                  </m:e>
                                  <m:sub>
                                    <m:r>
                                      <a:rPr lang="en-US" altLang="zh-CN" sz="2800" i="1">
                                        <a:solidFill>
                                          <a:prstClr val="black"/>
                                        </a:solidFill>
                                        <a:latin typeface="Cambria Math" panose="02040503050406030204" pitchFamily="18" charset="0"/>
                                      </a:rPr>
                                      <m:t>𝑓</m:t>
                                    </m:r>
                                  </m:sub>
                                </m:sSub>
                              </m:e>
                            </m:d>
                            <m:r>
                              <a:rPr lang="en-US" altLang="zh-CN" sz="2800" i="1">
                                <a:solidFill>
                                  <a:prstClr val="black"/>
                                </a:solidFill>
                                <a:latin typeface="Cambria Math" panose="02040503050406030204" pitchFamily="18" charset="0"/>
                              </a:rPr>
                              <m:t>𝐵</m:t>
                            </m:r>
                            <m:r>
                              <a:rPr lang="en-US" altLang="zh-CN" sz="2800" i="1">
                                <a:solidFill>
                                  <a:prstClr val="black"/>
                                </a:solidFill>
                                <a:latin typeface="Cambria Math" panose="02040503050406030204" pitchFamily="18" charset="0"/>
                              </a:rPr>
                              <m:t>=</m:t>
                            </m:r>
                            <m:sSub>
                              <m:sSubPr>
                                <m:ctrlPr>
                                  <a:rPr lang="en-US" altLang="zh-CN" sz="2800" i="1">
                                    <a:solidFill>
                                      <a:prstClr val="black"/>
                                    </a:solidFill>
                                    <a:latin typeface="Cambria Math" panose="02040503050406030204" pitchFamily="18" charset="0"/>
                                  </a:rPr>
                                </m:ctrlPr>
                              </m:sSubPr>
                              <m:e>
                                <m:r>
                                  <a:rPr lang="en-US" altLang="zh-CN" sz="2800" i="1">
                                    <a:solidFill>
                                      <a:prstClr val="black"/>
                                    </a:solidFill>
                                    <a:latin typeface="Cambria Math" panose="02040503050406030204" pitchFamily="18" charset="0"/>
                                  </a:rPr>
                                  <m:t>𝐶</m:t>
                                </m:r>
                              </m:e>
                              <m:sub>
                                <m:r>
                                  <a:rPr lang="en-US" altLang="zh-CN" sz="2800" i="1">
                                    <a:solidFill>
                                      <a:prstClr val="black"/>
                                    </a:solidFill>
                                    <a:latin typeface="Cambria Math" panose="02040503050406030204" pitchFamily="18" charset="0"/>
                                  </a:rPr>
                                  <m:t>𝑑</m:t>
                                </m:r>
                              </m:sub>
                            </m:sSub>
                          </m:e>
                        </m:eqArr>
                      </m:e>
                    </m:d>
                  </m:oMath>
                </a14:m>
                <a:r>
                  <a:rPr kumimoji="0" lang="zh-CN" altLang="en-US" sz="2800" b="0" i="0" u="none" strike="noStrike" kern="1200" cap="none" spc="0" normalizeH="0" baseline="0" noProof="0" dirty="0">
                    <a:ln>
                      <a:noFill/>
                    </a:ln>
                    <a:solidFill>
                      <a:prstClr val="black"/>
                    </a:solidFill>
                    <a:effectLst/>
                    <a:uLnTx/>
                    <a:uFillTx/>
                    <a:latin typeface="+mj-lt"/>
                    <a:ea typeface="等线" panose="02010600030101010101" pitchFamily="2" charset="-122"/>
                    <a:cs typeface="+mn-cs"/>
                  </a:rPr>
                  <a:t>→</a:t>
                </a:r>
                <a14:m>
                  <m:oMath xmlns:m="http://schemas.openxmlformats.org/officeDocument/2006/math">
                    <m:d>
                      <m:dPr>
                        <m:begChr m:val="{"/>
                        <m:endChr m:val=""/>
                        <m:ctrlP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ea typeface="等线" panose="02010600030101010101" pitchFamily="2" charset="-122"/>
                            <a:cs typeface="+mn-cs"/>
                          </a:rPr>
                        </m:ctrlPr>
                      </m:dPr>
                      <m:e>
                        <m:eqArr>
                          <m:eqArrPr>
                            <m:ctrlPr>
                              <a:rPr kumimoji="0" lang="en-US" altLang="zh-CN" sz="2800" b="0" i="1" u="none" strike="noStrike" kern="1200" cap="none" spc="0" normalizeH="0" baseline="0" noProof="0" dirty="0" smtClean="0">
                                <a:ln>
                                  <a:noFill/>
                                </a:ln>
                                <a:solidFill>
                                  <a:srgbClr val="FF0000"/>
                                </a:solidFill>
                                <a:effectLst/>
                                <a:uLnTx/>
                                <a:uFillTx/>
                                <a:latin typeface="Cambria Math" panose="02040503050406030204" pitchFamily="18" charset="0"/>
                                <a:ea typeface="等线" panose="02010600030101010101" pitchFamily="2" charset="-122"/>
                                <a:cs typeface="+mn-cs"/>
                              </a:rPr>
                            </m:ctrlPr>
                          </m:eqArrPr>
                          <m:e>
                            <m:r>
                              <a:rPr lang="zh-CN" altLang="en-US" sz="2800" i="1">
                                <a:solidFill>
                                  <a:srgbClr val="FF0000"/>
                                </a:solidFill>
                                <a:latin typeface="Cambria Math" panose="02040503050406030204" pitchFamily="18" charset="0"/>
                              </a:rPr>
                              <m:t>∆</m:t>
                            </m:r>
                            <m:r>
                              <a:rPr lang="en-US" altLang="zh-CN" sz="2800" i="1" smtClean="0">
                                <a:solidFill>
                                  <a:srgbClr val="FF0000"/>
                                </a:solidFill>
                                <a:latin typeface="Cambria Math" panose="02040503050406030204" pitchFamily="18" charset="0"/>
                              </a:rPr>
                              <m:t>=</m:t>
                            </m:r>
                            <m:f>
                              <m:fPr>
                                <m:ctrlPr>
                                  <a:rPr lang="en-US" altLang="zh-CN" sz="2800" i="1" smtClean="0">
                                    <a:solidFill>
                                      <a:srgbClr val="FF0000"/>
                                    </a:solidFill>
                                    <a:latin typeface="Cambria Math" panose="02040503050406030204" pitchFamily="18" charset="0"/>
                                  </a:rPr>
                                </m:ctrlPr>
                              </m:fPr>
                              <m:num>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𝐶</m:t>
                                    </m:r>
                                  </m:e>
                                  <m:sub>
                                    <m:r>
                                      <a:rPr lang="en-US" altLang="zh-CN" sz="2800" i="1">
                                        <a:solidFill>
                                          <a:srgbClr val="FF0000"/>
                                        </a:solidFill>
                                        <a:latin typeface="Cambria Math" panose="02040503050406030204" pitchFamily="18" charset="0"/>
                                      </a:rPr>
                                      <m:t>𝑢</m:t>
                                    </m:r>
                                  </m:sub>
                                </m:sSub>
                                <m:r>
                                  <a:rPr lang="en-US" altLang="zh-CN" sz="2800" b="0" i="1" smtClean="0">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𝐶</m:t>
                                    </m:r>
                                  </m:e>
                                  <m:sub>
                                    <m:r>
                                      <a:rPr lang="en-US" altLang="zh-CN" sz="2800" i="1">
                                        <a:solidFill>
                                          <a:srgbClr val="FF0000"/>
                                        </a:solidFill>
                                        <a:latin typeface="Cambria Math" panose="02040503050406030204" pitchFamily="18" charset="0"/>
                                      </a:rPr>
                                      <m:t>𝑑</m:t>
                                    </m:r>
                                  </m:sub>
                                </m:sSub>
                              </m:num>
                              <m:den>
                                <m:r>
                                  <a:rPr lang="en-US" altLang="zh-CN" sz="2800" i="1" dirty="0">
                                    <a:solidFill>
                                      <a:srgbClr val="FF0000"/>
                                    </a:solidFill>
                                    <a:latin typeface="Cambria Math" panose="02040503050406030204" pitchFamily="18" charset="0"/>
                                  </a:rPr>
                                  <m:t>𝑢</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𝑆</m:t>
                                    </m:r>
                                  </m:e>
                                  <m:sub>
                                    <m:r>
                                      <a:rPr lang="en-US" altLang="zh-CN" sz="2800" i="1">
                                        <a:solidFill>
                                          <a:srgbClr val="FF0000"/>
                                        </a:solidFill>
                                        <a:latin typeface="Cambria Math" panose="02040503050406030204" pitchFamily="18" charset="0"/>
                                      </a:rPr>
                                      <m:t>0</m:t>
                                    </m:r>
                                  </m:sub>
                                </m:sSub>
                                <m:r>
                                  <a:rPr lang="en-US" altLang="zh-CN" sz="2800" b="0" i="1" smtClean="0">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𝑑</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𝑆</m:t>
                                    </m:r>
                                  </m:e>
                                  <m:sub>
                                    <m:r>
                                      <a:rPr lang="en-US" altLang="zh-CN" sz="2800" i="1">
                                        <a:solidFill>
                                          <a:srgbClr val="FF0000"/>
                                        </a:solidFill>
                                        <a:latin typeface="Cambria Math" panose="02040503050406030204" pitchFamily="18" charset="0"/>
                                      </a:rPr>
                                      <m:t>0</m:t>
                                    </m:r>
                                  </m:sub>
                                </m:sSub>
                              </m:den>
                            </m:f>
                          </m:e>
                          <m:e>
                            <m:r>
                              <a:rPr lang="en-US" altLang="zh-CN" sz="2800" i="1">
                                <a:solidFill>
                                  <a:srgbClr val="FF0000"/>
                                </a:solidFill>
                                <a:latin typeface="Cambria Math" panose="02040503050406030204" pitchFamily="18" charset="0"/>
                              </a:rPr>
                              <m:t>𝐵</m:t>
                            </m:r>
                            <m:r>
                              <a:rPr lang="en-US" altLang="zh-CN" sz="2800" b="0" i="1" smtClean="0">
                                <a:solidFill>
                                  <a:srgbClr val="FF0000"/>
                                </a:solidFill>
                                <a:latin typeface="Cambria Math" panose="02040503050406030204" pitchFamily="18" charset="0"/>
                              </a:rPr>
                              <m:t>=</m:t>
                            </m:r>
                            <m:f>
                              <m:fPr>
                                <m:ctrlPr>
                                  <a:rPr lang="en-US" altLang="zh-CN" sz="2800" b="0" i="1" smtClean="0">
                                    <a:solidFill>
                                      <a:srgbClr val="FF0000"/>
                                    </a:solidFill>
                                    <a:latin typeface="Cambria Math" panose="02040503050406030204" pitchFamily="18" charset="0"/>
                                  </a:rPr>
                                </m:ctrlPr>
                              </m:fPr>
                              <m:num>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𝐶</m:t>
                                    </m:r>
                                  </m:e>
                                  <m:sub>
                                    <m:r>
                                      <a:rPr lang="en-US" altLang="zh-CN" sz="2800" i="1">
                                        <a:solidFill>
                                          <a:srgbClr val="FF0000"/>
                                        </a:solidFill>
                                        <a:latin typeface="Cambria Math" panose="02040503050406030204" pitchFamily="18" charset="0"/>
                                      </a:rPr>
                                      <m:t>𝑑</m:t>
                                    </m:r>
                                  </m:sub>
                                </m:sSub>
                                <m:r>
                                  <a:rPr lang="en-US" altLang="zh-CN" sz="2800" b="0" i="1" smtClean="0">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𝑑</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𝑆</m:t>
                                    </m:r>
                                  </m:e>
                                  <m:sub>
                                    <m:r>
                                      <a:rPr lang="en-US" altLang="zh-CN" sz="2800" i="1">
                                        <a:solidFill>
                                          <a:srgbClr val="FF0000"/>
                                        </a:solidFill>
                                        <a:latin typeface="Cambria Math" panose="02040503050406030204" pitchFamily="18" charset="0"/>
                                      </a:rPr>
                                      <m:t>0</m:t>
                                    </m:r>
                                  </m:sub>
                                </m:sSub>
                                <m:r>
                                  <a:rPr lang="zh-CN" altLang="en-US" sz="2800" i="1">
                                    <a:solidFill>
                                      <a:srgbClr val="FF0000"/>
                                    </a:solidFill>
                                    <a:latin typeface="Cambria Math" panose="02040503050406030204" pitchFamily="18" charset="0"/>
                                  </a:rPr>
                                  <m:t>∆</m:t>
                                </m:r>
                              </m:num>
                              <m:den>
                                <m:r>
                                  <a:rPr lang="en-US" altLang="zh-CN" sz="2800" i="1">
                                    <a:solidFill>
                                      <a:srgbClr val="FF0000"/>
                                    </a:solidFill>
                                    <a:latin typeface="Cambria Math" panose="02040503050406030204" pitchFamily="18" charset="0"/>
                                  </a:rPr>
                                  <m:t>1+</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𝑓</m:t>
                                    </m:r>
                                  </m:sub>
                                </m:sSub>
                              </m:den>
                            </m:f>
                          </m:e>
                        </m:eqArr>
                      </m:e>
                    </m:d>
                  </m:oMath>
                </a14:m>
                <a:endPar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lvl="0">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因此期权价格</a:t>
                </a:r>
                <a14:m>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𝐶</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m:t>
                    </m:r>
                    <m:sSub>
                      <m:sSubPr>
                        <m:ctrlPr>
                          <a:rPr lang="en-US" altLang="zh-CN" sz="2800" i="1">
                            <a:solidFill>
                              <a:prstClr val="black"/>
                            </a:solidFill>
                            <a:latin typeface="Cambria Math" panose="02040503050406030204" pitchFamily="18" charset="0"/>
                          </a:rPr>
                        </m:ctrlPr>
                      </m:sSubPr>
                      <m:e>
                        <m:r>
                          <a:rPr lang="en-US" altLang="zh-CN" sz="2800" i="1">
                            <a:solidFill>
                              <a:prstClr val="black"/>
                            </a:solidFill>
                            <a:latin typeface="Cambria Math" panose="02040503050406030204" pitchFamily="18" charset="0"/>
                          </a:rPr>
                          <m:t>𝑆</m:t>
                        </m:r>
                      </m:e>
                      <m:sub>
                        <m:r>
                          <a:rPr lang="en-US" altLang="zh-CN" sz="2800" i="1">
                            <a:solidFill>
                              <a:prstClr val="black"/>
                            </a:solidFill>
                            <a:latin typeface="Cambria Math" panose="02040503050406030204" pitchFamily="18" charset="0"/>
                          </a:rPr>
                          <m:t>0</m:t>
                        </m:r>
                      </m:sub>
                    </m:sSub>
                    <m:r>
                      <a:rPr lang="zh-CN" altLang="en-US" sz="2800" i="1">
                        <a:solidFill>
                          <a:prstClr val="black"/>
                        </a:solidFill>
                        <a:latin typeface="Cambria Math" panose="02040503050406030204" pitchFamily="18" charset="0"/>
                      </a:rPr>
                      <m:t>∆</m:t>
                    </m:r>
                    <m:r>
                      <a:rPr lang="en-US" altLang="zh-CN" sz="2800" b="0" i="1" smtClean="0">
                        <a:solidFill>
                          <a:prstClr val="black"/>
                        </a:solidFill>
                        <a:latin typeface="Cambria Math" panose="02040503050406030204" pitchFamily="18" charset="0"/>
                      </a:rPr>
                      <m:t>+</m:t>
                    </m:r>
                    <m:r>
                      <a:rPr lang="en-US" altLang="zh-CN" sz="2800" i="1">
                        <a:solidFill>
                          <a:prstClr val="black"/>
                        </a:solidFill>
                        <a:latin typeface="Cambria Math" panose="02040503050406030204" pitchFamily="18" charset="0"/>
                      </a:rPr>
                      <m:t>𝐵</m:t>
                    </m:r>
                  </m:oMath>
                </a14:m>
                <a:endPar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mc:Choice>
        <mc:Fallback xmlns="">
          <p:sp>
            <p:nvSpPr>
              <p:cNvPr id="31" name="文本框 30">
                <a:extLst>
                  <a:ext uri="{FF2B5EF4-FFF2-40B4-BE49-F238E27FC236}">
                    <a16:creationId xmlns:a16="http://schemas.microsoft.com/office/drawing/2014/main" id="{F871D426-EF6F-46AF-9BFB-CDED2D4F7865}"/>
                  </a:ext>
                </a:extLst>
              </p:cNvPr>
              <p:cNvSpPr txBox="1">
                <a:spLocks noRot="1" noChangeAspect="1" noMove="1" noResize="1" noEditPoints="1" noAdjustHandles="1" noChangeArrowheads="1" noChangeShapeType="1" noTextEdit="1"/>
              </p:cNvSpPr>
              <p:nvPr/>
            </p:nvSpPr>
            <p:spPr>
              <a:xfrm>
                <a:off x="587188" y="3178257"/>
                <a:ext cx="11017624" cy="2980496"/>
              </a:xfrm>
              <a:prstGeom prst="rect">
                <a:avLst/>
              </a:prstGeom>
              <a:blipFill>
                <a:blip r:embed="rId9"/>
                <a:stretch>
                  <a:fillRect l="-1106" t="-2045" r="-277" b="-47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126624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EDECF518-59A7-4799-AE28-04355D30B0F1}"/>
              </a:ext>
            </a:extLst>
          </p:cNvPr>
          <p:cNvSpPr txBox="1"/>
          <p:nvPr/>
        </p:nvSpPr>
        <p:spPr>
          <a:xfrm>
            <a:off x="486602" y="250621"/>
            <a:ext cx="2646878"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风险中性定价理论</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8" name="文本框 27">
            <a:extLst>
              <a:ext uri="{FF2B5EF4-FFF2-40B4-BE49-F238E27FC236}">
                <a16:creationId xmlns:a16="http://schemas.microsoft.com/office/drawing/2014/main" id="{F7691CDE-2260-2A13-CC5D-8B070416263B}"/>
              </a:ext>
            </a:extLst>
          </p:cNvPr>
          <p:cNvSpPr txBox="1"/>
          <p:nvPr/>
        </p:nvSpPr>
        <p:spPr>
          <a:xfrm>
            <a:off x="306054" y="1126807"/>
            <a:ext cx="11527358" cy="2031325"/>
          </a:xfrm>
          <a:prstGeom prst="rect">
            <a:avLst/>
          </a:prstGeom>
          <a:noFill/>
        </p:spPr>
        <p:txBody>
          <a:bodyPr wrap="square" rtlCol="0">
            <a:spAutoFit/>
          </a:bodyPr>
          <a:lstStyle/>
          <a:p>
            <a:pPr algn="l"/>
            <a:r>
              <a:rPr lang="zh-CN" altLang="en-US" sz="2800" b="1" dirty="0"/>
              <a:t>风险中性世界</a:t>
            </a:r>
            <a:r>
              <a:rPr lang="zh-CN" altLang="en-US" sz="2800" dirty="0"/>
              <a:t>：是我们假想中的一个世界，里面的</a:t>
            </a:r>
            <a:r>
              <a:rPr lang="zh-CN" altLang="en-US" sz="2800" b="0" i="0" dirty="0">
                <a:solidFill>
                  <a:srgbClr val="333333"/>
                </a:solidFill>
                <a:effectLst/>
                <a:latin typeface="PingFang SC"/>
              </a:rPr>
              <a:t>每个人都是风险中性的</a:t>
            </a:r>
            <a:r>
              <a:rPr lang="en-US" altLang="zh-CN" sz="2800" b="0" i="0" dirty="0">
                <a:solidFill>
                  <a:srgbClr val="333333"/>
                </a:solidFill>
                <a:effectLst/>
                <a:latin typeface="PingFang SC"/>
              </a:rPr>
              <a:t>(Risk-Neutral)</a:t>
            </a:r>
            <a:r>
              <a:rPr lang="zh-CN" altLang="en-US" sz="2800" b="0" i="0" dirty="0">
                <a:solidFill>
                  <a:srgbClr val="333333"/>
                </a:solidFill>
                <a:effectLst/>
                <a:latin typeface="PingFang SC"/>
              </a:rPr>
              <a:t>，所有投资者对风险不要补偿，所有证券的预期收益率都是无风险利率。</a:t>
            </a:r>
            <a:endParaRPr lang="en-US" altLang="zh-CN" sz="2800" b="0" i="0" dirty="0">
              <a:solidFill>
                <a:srgbClr val="333333"/>
              </a:solidFill>
              <a:effectLst/>
              <a:latin typeface="PingFang SC"/>
            </a:endParaRPr>
          </a:p>
          <a:p>
            <a:pPr algn="l"/>
            <a:endParaRPr lang="en-US" altLang="zh-CN" sz="1400" dirty="0">
              <a:solidFill>
                <a:srgbClr val="333333"/>
              </a:solidFill>
              <a:latin typeface="PingFang SC"/>
            </a:endParaRPr>
          </a:p>
          <a:p>
            <a:pPr algn="l"/>
            <a:r>
              <a:rPr lang="zh-CN" altLang="en-US" sz="2800" b="0" i="0" dirty="0">
                <a:solidFill>
                  <a:srgbClr val="00B0F0"/>
                </a:solidFill>
                <a:effectLst/>
                <a:latin typeface="PingFang SC"/>
              </a:rPr>
              <a:t>风险中性假设下得到的衍生品估值同样可以适用于非风险中性的世界。</a:t>
            </a:r>
            <a:endParaRPr lang="zh-CN" altLang="en-US" sz="2800" dirty="0">
              <a:solidFill>
                <a:srgbClr val="00B0F0"/>
              </a:solidFill>
            </a:endParaRPr>
          </a:p>
        </p:txBody>
      </p:sp>
      <p:grpSp>
        <p:nvGrpSpPr>
          <p:cNvPr id="45" name="组合 44">
            <a:extLst>
              <a:ext uri="{FF2B5EF4-FFF2-40B4-BE49-F238E27FC236}">
                <a16:creationId xmlns:a16="http://schemas.microsoft.com/office/drawing/2014/main" id="{D5C0BC61-E8CE-814F-D7F0-8819AA416D8D}"/>
              </a:ext>
            </a:extLst>
          </p:cNvPr>
          <p:cNvGrpSpPr/>
          <p:nvPr/>
        </p:nvGrpSpPr>
        <p:grpSpPr>
          <a:xfrm>
            <a:off x="306054" y="3632851"/>
            <a:ext cx="3523903" cy="2096537"/>
            <a:chOff x="306054" y="3696392"/>
            <a:chExt cx="3523903" cy="2096537"/>
          </a:xfrm>
        </p:grpSpPr>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4736489A-B129-CE37-D66B-FCACE86B4295}"/>
                    </a:ext>
                  </a:extLst>
                </p:cNvPr>
                <p:cNvSpPr txBox="1"/>
                <p:nvPr/>
              </p:nvSpPr>
              <p:spPr>
                <a:xfrm>
                  <a:off x="306054" y="4716199"/>
                  <a:ext cx="624595" cy="52322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𝑆</m:t>
                            </m:r>
                          </m:e>
                          <m:sub>
                            <m:r>
                              <a:rPr lang="en-US" altLang="zh-CN" sz="2800" i="1">
                                <a:latin typeface="Cambria Math" panose="02040503050406030204" pitchFamily="18" charset="0"/>
                              </a:rPr>
                              <m:t>0</m:t>
                            </m:r>
                          </m:sub>
                        </m:sSub>
                      </m:oMath>
                    </m:oMathPara>
                  </a14:m>
                  <a:endParaRPr lang="zh-CN" altLang="en-US" sz="2800" dirty="0"/>
                </a:p>
              </p:txBody>
            </p:sp>
          </mc:Choice>
          <mc:Fallback xmlns="">
            <p:sp>
              <p:nvSpPr>
                <p:cNvPr id="31" name="文本框 30">
                  <a:extLst>
                    <a:ext uri="{FF2B5EF4-FFF2-40B4-BE49-F238E27FC236}">
                      <a16:creationId xmlns:a16="http://schemas.microsoft.com/office/drawing/2014/main" id="{4736489A-B129-CE37-D66B-FCACE86B4295}"/>
                    </a:ext>
                  </a:extLst>
                </p:cNvPr>
                <p:cNvSpPr txBox="1">
                  <a:spLocks noRot="1" noChangeAspect="1" noMove="1" noResize="1" noEditPoints="1" noAdjustHandles="1" noChangeArrowheads="1" noChangeShapeType="1" noTextEdit="1"/>
                </p:cNvSpPr>
                <p:nvPr/>
              </p:nvSpPr>
              <p:spPr>
                <a:xfrm>
                  <a:off x="306054" y="4716199"/>
                  <a:ext cx="624595"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330B5045-BBED-4A9E-DF00-80757CCA1CDC}"/>
                    </a:ext>
                  </a:extLst>
                </p:cNvPr>
                <p:cNvSpPr txBox="1"/>
                <p:nvPr/>
              </p:nvSpPr>
              <p:spPr>
                <a:xfrm>
                  <a:off x="2049689" y="4162689"/>
                  <a:ext cx="62459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𝑢</m:t>
                        </m:r>
                        <m:sSub>
                          <m:sSub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b>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0</m:t>
                            </m:r>
                          </m:sub>
                        </m:sSub>
                      </m:oMath>
                    </m:oMathPara>
                  </a14:m>
                  <a:endParaRPr lang="zh-CN" altLang="en-US" dirty="0"/>
                </a:p>
              </p:txBody>
            </p:sp>
          </mc:Choice>
          <mc:Fallback xmlns="">
            <p:sp>
              <p:nvSpPr>
                <p:cNvPr id="32" name="文本框 31">
                  <a:extLst>
                    <a:ext uri="{FF2B5EF4-FFF2-40B4-BE49-F238E27FC236}">
                      <a16:creationId xmlns:a16="http://schemas.microsoft.com/office/drawing/2014/main" id="{330B5045-BBED-4A9E-DF00-80757CCA1CDC}"/>
                    </a:ext>
                  </a:extLst>
                </p:cNvPr>
                <p:cNvSpPr txBox="1">
                  <a:spLocks noRot="1" noChangeAspect="1" noMove="1" noResize="1" noEditPoints="1" noAdjustHandles="1" noChangeArrowheads="1" noChangeShapeType="1" noTextEdit="1"/>
                </p:cNvSpPr>
                <p:nvPr/>
              </p:nvSpPr>
              <p:spPr>
                <a:xfrm>
                  <a:off x="2049689" y="4162689"/>
                  <a:ext cx="624595"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A0B12D4D-0B50-D822-0A86-27ABD800DDA4}"/>
                    </a:ext>
                  </a:extLst>
                </p:cNvPr>
                <p:cNvSpPr txBox="1"/>
                <p:nvPr/>
              </p:nvSpPr>
              <p:spPr>
                <a:xfrm>
                  <a:off x="2049689" y="5269709"/>
                  <a:ext cx="62459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𝑑</m:t>
                        </m:r>
                        <m:sSub>
                          <m:sSub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b>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0</m:t>
                            </m:r>
                          </m:sub>
                        </m:sSub>
                      </m:oMath>
                    </m:oMathPara>
                  </a14:m>
                  <a:endParaRPr lang="zh-CN" altLang="en-US" dirty="0"/>
                </a:p>
              </p:txBody>
            </p:sp>
          </mc:Choice>
          <mc:Fallback xmlns="">
            <p:sp>
              <p:nvSpPr>
                <p:cNvPr id="33" name="文本框 32">
                  <a:extLst>
                    <a:ext uri="{FF2B5EF4-FFF2-40B4-BE49-F238E27FC236}">
                      <a16:creationId xmlns:a16="http://schemas.microsoft.com/office/drawing/2014/main" id="{A0B12D4D-0B50-D822-0A86-27ABD800DDA4}"/>
                    </a:ext>
                  </a:extLst>
                </p:cNvPr>
                <p:cNvSpPr txBox="1">
                  <a:spLocks noRot="1" noChangeAspect="1" noMove="1" noResize="1" noEditPoints="1" noAdjustHandles="1" noChangeArrowheads="1" noChangeShapeType="1" noTextEdit="1"/>
                </p:cNvSpPr>
                <p:nvPr/>
              </p:nvSpPr>
              <p:spPr>
                <a:xfrm>
                  <a:off x="2049689" y="5269709"/>
                  <a:ext cx="624595" cy="523220"/>
                </a:xfrm>
                <a:prstGeom prst="rect">
                  <a:avLst/>
                </a:prstGeom>
                <a:blipFill>
                  <a:blip r:embed="rId6"/>
                  <a:stretch>
                    <a:fillRect/>
                  </a:stretch>
                </a:blipFill>
              </p:spPr>
              <p:txBody>
                <a:bodyPr/>
                <a:lstStyle/>
                <a:p>
                  <a:r>
                    <a:rPr lang="zh-CN" altLang="en-US">
                      <a:noFill/>
                    </a:rPr>
                    <a:t> </a:t>
                  </a:r>
                </a:p>
              </p:txBody>
            </p:sp>
          </mc:Fallback>
        </mc:AlternateContent>
        <p:cxnSp>
          <p:nvCxnSpPr>
            <p:cNvPr id="34" name="直接连接符 33">
              <a:extLst>
                <a:ext uri="{FF2B5EF4-FFF2-40B4-BE49-F238E27FC236}">
                  <a16:creationId xmlns:a16="http://schemas.microsoft.com/office/drawing/2014/main" id="{23A1221F-007E-7F80-4440-EE703EFEBE82}"/>
                </a:ext>
              </a:extLst>
            </p:cNvPr>
            <p:cNvCxnSpPr>
              <a:stCxn id="31" idx="3"/>
              <a:endCxn id="32" idx="1"/>
            </p:cNvCxnSpPr>
            <p:nvPr/>
          </p:nvCxnSpPr>
          <p:spPr>
            <a:xfrm flipV="1">
              <a:off x="930649" y="4424299"/>
              <a:ext cx="1119040" cy="55351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0B89BA89-75E6-D4A5-C55B-2F4A3029E876}"/>
                </a:ext>
              </a:extLst>
            </p:cNvPr>
            <p:cNvCxnSpPr>
              <a:cxnSpLocks/>
              <a:stCxn id="31" idx="3"/>
              <a:endCxn id="33" idx="1"/>
            </p:cNvCxnSpPr>
            <p:nvPr/>
          </p:nvCxnSpPr>
          <p:spPr>
            <a:xfrm>
              <a:off x="930649" y="4977809"/>
              <a:ext cx="1119040" cy="55351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D934FB59-C9C4-79A8-EBB5-EED5761DFAD6}"/>
                </a:ext>
              </a:extLst>
            </p:cNvPr>
            <p:cNvCxnSpPr>
              <a:cxnSpLocks/>
            </p:cNvCxnSpPr>
            <p:nvPr/>
          </p:nvCxnSpPr>
          <p:spPr>
            <a:xfrm>
              <a:off x="2674284" y="4424299"/>
              <a:ext cx="685026"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A0053EFE-8AE9-088C-412B-A5500D68772B}"/>
                </a:ext>
              </a:extLst>
            </p:cNvPr>
            <p:cNvCxnSpPr>
              <a:cxnSpLocks/>
            </p:cNvCxnSpPr>
            <p:nvPr/>
          </p:nvCxnSpPr>
          <p:spPr>
            <a:xfrm>
              <a:off x="2674284" y="5531319"/>
              <a:ext cx="685026"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C13FA207-A43C-3B8D-2A9F-4D57BE1D2B33}"/>
                    </a:ext>
                  </a:extLst>
                </p:cNvPr>
                <p:cNvSpPr txBox="1"/>
                <p:nvPr/>
              </p:nvSpPr>
              <p:spPr>
                <a:xfrm>
                  <a:off x="3359310" y="4158403"/>
                  <a:ext cx="47064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𝐶</m:t>
                            </m:r>
                          </m:e>
                          <m: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𝑢</m:t>
                            </m:r>
                          </m:sub>
                        </m:sSub>
                      </m:oMath>
                    </m:oMathPara>
                  </a14:m>
                  <a:endParaRPr lang="zh-CN" altLang="en-US" sz="2800" dirty="0"/>
                </a:p>
              </p:txBody>
            </p:sp>
          </mc:Choice>
          <mc:Fallback xmlns="">
            <p:sp>
              <p:nvSpPr>
                <p:cNvPr id="38" name="文本框 37">
                  <a:extLst>
                    <a:ext uri="{FF2B5EF4-FFF2-40B4-BE49-F238E27FC236}">
                      <a16:creationId xmlns:a16="http://schemas.microsoft.com/office/drawing/2014/main" id="{C13FA207-A43C-3B8D-2A9F-4D57BE1D2B33}"/>
                    </a:ext>
                  </a:extLst>
                </p:cNvPr>
                <p:cNvSpPr txBox="1">
                  <a:spLocks noRot="1" noChangeAspect="1" noMove="1" noResize="1" noEditPoints="1" noAdjustHandles="1" noChangeArrowheads="1" noChangeShapeType="1" noTextEdit="1"/>
                </p:cNvSpPr>
                <p:nvPr/>
              </p:nvSpPr>
              <p:spPr>
                <a:xfrm>
                  <a:off x="3359310" y="4158403"/>
                  <a:ext cx="470647"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89DFC458-381C-5BE7-8C6E-7E11260212F9}"/>
                    </a:ext>
                  </a:extLst>
                </p:cNvPr>
                <p:cNvSpPr txBox="1"/>
                <p:nvPr/>
              </p:nvSpPr>
              <p:spPr>
                <a:xfrm>
                  <a:off x="3359310" y="5269709"/>
                  <a:ext cx="47064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𝐶</m:t>
                            </m:r>
                          </m:e>
                          <m: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𝑑</m:t>
                            </m:r>
                          </m:sub>
                        </m:sSub>
                      </m:oMath>
                    </m:oMathPara>
                  </a14:m>
                  <a:endParaRPr lang="zh-CN" altLang="en-US" sz="2800" dirty="0"/>
                </a:p>
              </p:txBody>
            </p:sp>
          </mc:Choice>
          <mc:Fallback xmlns="">
            <p:sp>
              <p:nvSpPr>
                <p:cNvPr id="39" name="文本框 38">
                  <a:extLst>
                    <a:ext uri="{FF2B5EF4-FFF2-40B4-BE49-F238E27FC236}">
                      <a16:creationId xmlns:a16="http://schemas.microsoft.com/office/drawing/2014/main" id="{89DFC458-381C-5BE7-8C6E-7E11260212F9}"/>
                    </a:ext>
                  </a:extLst>
                </p:cNvPr>
                <p:cNvSpPr txBox="1">
                  <a:spLocks noRot="1" noChangeAspect="1" noMove="1" noResize="1" noEditPoints="1" noAdjustHandles="1" noChangeArrowheads="1" noChangeShapeType="1" noTextEdit="1"/>
                </p:cNvSpPr>
                <p:nvPr/>
              </p:nvSpPr>
              <p:spPr>
                <a:xfrm>
                  <a:off x="3359310" y="5269709"/>
                  <a:ext cx="470647" cy="523220"/>
                </a:xfrm>
                <a:prstGeom prst="rect">
                  <a:avLst/>
                </a:prstGeom>
                <a:blipFill>
                  <a:blip r:embed="rId8"/>
                  <a:stretch>
                    <a:fillRect/>
                  </a:stretch>
                </a:blipFill>
              </p:spPr>
              <p:txBody>
                <a:bodyPr/>
                <a:lstStyle/>
                <a:p>
                  <a:r>
                    <a:rPr lang="zh-CN" altLang="en-US">
                      <a:noFill/>
                    </a:rPr>
                    <a:t> </a:t>
                  </a:r>
                </a:p>
              </p:txBody>
            </p:sp>
          </mc:Fallback>
        </mc:AlternateContent>
        <p:sp>
          <p:nvSpPr>
            <p:cNvPr id="40" name="文本框 39">
              <a:extLst>
                <a:ext uri="{FF2B5EF4-FFF2-40B4-BE49-F238E27FC236}">
                  <a16:creationId xmlns:a16="http://schemas.microsoft.com/office/drawing/2014/main" id="{DABDD4C5-B554-72BF-10FB-DEE59841C0DE}"/>
                </a:ext>
              </a:extLst>
            </p:cNvPr>
            <p:cNvSpPr txBox="1"/>
            <p:nvPr/>
          </p:nvSpPr>
          <p:spPr>
            <a:xfrm>
              <a:off x="431441" y="3696392"/>
              <a:ext cx="373820" cy="523220"/>
            </a:xfrm>
            <a:prstGeom prst="rect">
              <a:avLst/>
            </a:prstGeom>
            <a:noFill/>
          </p:spPr>
          <p:txBody>
            <a:bodyPr wrap="none" rtlCol="0">
              <a:spAutoFit/>
            </a:bodyPr>
            <a:lstStyle/>
            <a:p>
              <a:pPr algn="l"/>
              <a:r>
                <a:rPr lang="en-US" altLang="zh-CN" sz="2800" u="sng" dirty="0">
                  <a:solidFill>
                    <a:schemeClr val="accent2"/>
                  </a:solidFill>
                </a:rPr>
                <a:t>0</a:t>
              </a:r>
              <a:endParaRPr lang="zh-CN" altLang="en-US" sz="2800" u="sng" dirty="0">
                <a:solidFill>
                  <a:schemeClr val="accent2"/>
                </a:solidFill>
              </a:endParaRPr>
            </a:p>
          </p:txBody>
        </p:sp>
        <p:sp>
          <p:nvSpPr>
            <p:cNvPr id="41" name="文本框 40">
              <a:extLst>
                <a:ext uri="{FF2B5EF4-FFF2-40B4-BE49-F238E27FC236}">
                  <a16:creationId xmlns:a16="http://schemas.microsoft.com/office/drawing/2014/main" id="{5AE8CFFF-F98C-4D3A-1774-6429936CF8DD}"/>
                </a:ext>
              </a:extLst>
            </p:cNvPr>
            <p:cNvSpPr txBox="1"/>
            <p:nvPr/>
          </p:nvSpPr>
          <p:spPr>
            <a:xfrm>
              <a:off x="2829887" y="3699868"/>
              <a:ext cx="373820" cy="523220"/>
            </a:xfrm>
            <a:prstGeom prst="rect">
              <a:avLst/>
            </a:prstGeom>
            <a:noFill/>
          </p:spPr>
          <p:txBody>
            <a:bodyPr wrap="none" rtlCol="0">
              <a:spAutoFit/>
            </a:bodyPr>
            <a:lstStyle/>
            <a:p>
              <a:pPr algn="l"/>
              <a:r>
                <a:rPr lang="en-US" altLang="zh-CN" sz="2800" u="sng" dirty="0">
                  <a:solidFill>
                    <a:schemeClr val="accent2"/>
                  </a:solidFill>
                </a:rPr>
                <a:t>1</a:t>
              </a:r>
              <a:endParaRPr lang="zh-CN" altLang="en-US" sz="2800" u="sng" dirty="0">
                <a:solidFill>
                  <a:schemeClr val="accent2"/>
                </a:solidFill>
              </a:endParaRPr>
            </a:p>
          </p:txBody>
        </p: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66E7DA2F-C6BB-46F8-659C-5FAA111309C5}"/>
                    </a:ext>
                  </a:extLst>
                </p:cNvPr>
                <p:cNvSpPr txBox="1"/>
                <p:nvPr/>
              </p:nvSpPr>
              <p:spPr>
                <a:xfrm>
                  <a:off x="1108395" y="4158403"/>
                  <a:ext cx="47064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zh-CN" altLang="en-US" sz="2800" b="0" i="1" u="none" strike="noStrike" kern="1200" cap="none" spc="0" normalizeH="0" baseline="0" noProof="0" smtClean="0">
                            <a:ln>
                              <a:noFill/>
                            </a:ln>
                            <a:solidFill>
                              <a:srgbClr val="FF0000"/>
                            </a:solidFill>
                            <a:effectLst/>
                            <a:uLnTx/>
                            <a:uFillTx/>
                            <a:latin typeface="Cambria Math" panose="02040503050406030204" pitchFamily="18" charset="0"/>
                          </a:rPr>
                          <m:t>𝜌</m:t>
                        </m:r>
                      </m:oMath>
                    </m:oMathPara>
                  </a14:m>
                  <a:endParaRPr lang="zh-CN" altLang="en-US" sz="2800" dirty="0">
                    <a:solidFill>
                      <a:srgbClr val="FF0000"/>
                    </a:solidFill>
                  </a:endParaRPr>
                </a:p>
              </p:txBody>
            </p:sp>
          </mc:Choice>
          <mc:Fallback xmlns="">
            <p:sp>
              <p:nvSpPr>
                <p:cNvPr id="42" name="文本框 41">
                  <a:extLst>
                    <a:ext uri="{FF2B5EF4-FFF2-40B4-BE49-F238E27FC236}">
                      <a16:creationId xmlns:a16="http://schemas.microsoft.com/office/drawing/2014/main" id="{66E7DA2F-C6BB-46F8-659C-5FAA111309C5}"/>
                    </a:ext>
                  </a:extLst>
                </p:cNvPr>
                <p:cNvSpPr txBox="1">
                  <a:spLocks noRot="1" noChangeAspect="1" noMove="1" noResize="1" noEditPoints="1" noAdjustHandles="1" noChangeArrowheads="1" noChangeShapeType="1" noTextEdit="1"/>
                </p:cNvSpPr>
                <p:nvPr/>
              </p:nvSpPr>
              <p:spPr>
                <a:xfrm>
                  <a:off x="1108395" y="4158403"/>
                  <a:ext cx="470647"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87054275-7ED2-E0A5-B29E-46B6B879FF97}"/>
                    </a:ext>
                  </a:extLst>
                </p:cNvPr>
                <p:cNvSpPr txBox="1"/>
                <p:nvPr/>
              </p:nvSpPr>
              <p:spPr>
                <a:xfrm>
                  <a:off x="797498" y="5269709"/>
                  <a:ext cx="109244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smtClean="0">
                            <a:ln>
                              <a:noFill/>
                            </a:ln>
                            <a:solidFill>
                              <a:srgbClr val="FF0000"/>
                            </a:solidFill>
                            <a:effectLst/>
                            <a:uLnTx/>
                            <a:uFillTx/>
                            <a:latin typeface="Cambria Math" panose="02040503050406030204" pitchFamily="18" charset="0"/>
                          </a:rPr>
                          <m:t>1−</m:t>
                        </m:r>
                        <m:r>
                          <a:rPr kumimoji="0" lang="zh-CN" altLang="en-US" sz="2800" b="0" i="1" u="none" strike="noStrike" kern="1200" cap="none" spc="0" normalizeH="0" baseline="0" noProof="0" smtClean="0">
                            <a:ln>
                              <a:noFill/>
                            </a:ln>
                            <a:solidFill>
                              <a:srgbClr val="FF0000"/>
                            </a:solidFill>
                            <a:effectLst/>
                            <a:uLnTx/>
                            <a:uFillTx/>
                            <a:latin typeface="Cambria Math" panose="02040503050406030204" pitchFamily="18" charset="0"/>
                          </a:rPr>
                          <m:t>𝜌</m:t>
                        </m:r>
                      </m:oMath>
                    </m:oMathPara>
                  </a14:m>
                  <a:endParaRPr lang="zh-CN" altLang="en-US" sz="2800" dirty="0">
                    <a:solidFill>
                      <a:srgbClr val="FF0000"/>
                    </a:solidFill>
                  </a:endParaRPr>
                </a:p>
              </p:txBody>
            </p:sp>
          </mc:Choice>
          <mc:Fallback xmlns="">
            <p:sp>
              <p:nvSpPr>
                <p:cNvPr id="43" name="文本框 42">
                  <a:extLst>
                    <a:ext uri="{FF2B5EF4-FFF2-40B4-BE49-F238E27FC236}">
                      <a16:creationId xmlns:a16="http://schemas.microsoft.com/office/drawing/2014/main" id="{87054275-7ED2-E0A5-B29E-46B6B879FF97}"/>
                    </a:ext>
                  </a:extLst>
                </p:cNvPr>
                <p:cNvSpPr txBox="1">
                  <a:spLocks noRot="1" noChangeAspect="1" noMove="1" noResize="1" noEditPoints="1" noAdjustHandles="1" noChangeArrowheads="1" noChangeShapeType="1" noTextEdit="1"/>
                </p:cNvSpPr>
                <p:nvPr/>
              </p:nvSpPr>
              <p:spPr>
                <a:xfrm>
                  <a:off x="797498" y="5269709"/>
                  <a:ext cx="1092440" cy="523220"/>
                </a:xfrm>
                <a:prstGeom prst="rect">
                  <a:avLst/>
                </a:prstGeom>
                <a:blipFill>
                  <a:blip r:embed="rId10"/>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9D764EBF-15D1-F0A3-9F34-AA6FBEC334D4}"/>
                  </a:ext>
                </a:extLst>
              </p:cNvPr>
              <p:cNvSpPr txBox="1"/>
              <p:nvPr/>
            </p:nvSpPr>
            <p:spPr>
              <a:xfrm>
                <a:off x="4822062" y="3632851"/>
                <a:ext cx="6572440" cy="2313518"/>
              </a:xfrm>
              <a:prstGeom prst="rect">
                <a:avLst/>
              </a:prstGeom>
              <a:noFill/>
            </p:spPr>
            <p:txBody>
              <a:bodyPr wrap="none" rtlCol="0">
                <a:spAutoFit/>
              </a:bodyPr>
              <a:lstStyle/>
              <a:p>
                <a:r>
                  <a:rPr lang="zh-CN" altLang="en-US" sz="2800" dirty="0"/>
                  <a:t>①计算风险中性概率：</a:t>
                </a:r>
                <a14:m>
                  <m:oMath xmlns:m="http://schemas.openxmlformats.org/officeDocument/2006/math">
                    <m:f>
                      <m:fPr>
                        <m:ctrlPr>
                          <a:rPr lang="en-US" altLang="zh-CN" sz="2800" i="1" smtClean="0">
                            <a:latin typeface="Cambria Math" panose="02040503050406030204" pitchFamily="18" charset="0"/>
                          </a:rPr>
                        </m:ctrlPr>
                      </m:fPr>
                      <m:num>
                        <m:r>
                          <a:rPr lang="zh-CN" altLang="en-US" sz="2800" i="1" smtClean="0">
                            <a:solidFill>
                              <a:schemeClr val="tx1"/>
                            </a:solidFill>
                            <a:latin typeface="Cambria Math" panose="02040503050406030204" pitchFamily="18" charset="0"/>
                          </a:rPr>
                          <m:t>𝜌</m:t>
                        </m:r>
                        <m:r>
                          <a:rPr lang="en-US" altLang="zh-CN" sz="2800" i="1" dirty="0">
                            <a:solidFill>
                              <a:prstClr val="black"/>
                            </a:solidFill>
                            <a:latin typeface="Cambria Math" panose="02040503050406030204" pitchFamily="18" charset="0"/>
                          </a:rPr>
                          <m:t>𝑢</m:t>
                        </m:r>
                        <m:sSub>
                          <m:sSubPr>
                            <m:ctrlPr>
                              <a:rPr lang="en-US" altLang="zh-CN" sz="2800" i="1">
                                <a:solidFill>
                                  <a:prstClr val="black"/>
                                </a:solidFill>
                                <a:latin typeface="Cambria Math" panose="02040503050406030204" pitchFamily="18" charset="0"/>
                              </a:rPr>
                            </m:ctrlPr>
                          </m:sSubPr>
                          <m:e>
                            <m:r>
                              <a:rPr lang="en-US" altLang="zh-CN" sz="2800" i="1">
                                <a:solidFill>
                                  <a:prstClr val="black"/>
                                </a:solidFill>
                                <a:latin typeface="Cambria Math" panose="02040503050406030204" pitchFamily="18" charset="0"/>
                              </a:rPr>
                              <m:t>𝑆</m:t>
                            </m:r>
                          </m:e>
                          <m:sub>
                            <m:r>
                              <a:rPr lang="en-US" altLang="zh-CN" sz="2800" i="1">
                                <a:solidFill>
                                  <a:prstClr val="black"/>
                                </a:solidFill>
                                <a:latin typeface="Cambria Math" panose="02040503050406030204" pitchFamily="18" charset="0"/>
                              </a:rPr>
                              <m:t>0</m:t>
                            </m:r>
                          </m:sub>
                        </m:sSub>
                        <m:r>
                          <a:rPr lang="en-US" altLang="zh-CN" sz="2800" i="1">
                            <a:solidFill>
                              <a:prstClr val="black"/>
                            </a:solidFill>
                            <a:latin typeface="Cambria Math" panose="02040503050406030204" pitchFamily="18" charset="0"/>
                          </a:rPr>
                          <m:t>+</m:t>
                        </m:r>
                        <m:r>
                          <a:rPr lang="en-US" altLang="zh-CN" sz="2800" b="0" i="1" smtClean="0">
                            <a:solidFill>
                              <a:prstClr val="black"/>
                            </a:solidFill>
                            <a:latin typeface="Cambria Math" panose="02040503050406030204" pitchFamily="18" charset="0"/>
                          </a:rPr>
                          <m:t>(1−</m:t>
                        </m:r>
                        <m:r>
                          <a:rPr lang="zh-CN" altLang="en-US" sz="2800" i="1">
                            <a:latin typeface="Cambria Math" panose="02040503050406030204" pitchFamily="18" charset="0"/>
                          </a:rPr>
                          <m:t>𝜌</m:t>
                        </m:r>
                        <m:r>
                          <a:rPr lang="en-US" altLang="zh-CN" sz="2800" b="0" i="1" smtClean="0">
                            <a:solidFill>
                              <a:prstClr val="black"/>
                            </a:solidFill>
                            <a:latin typeface="Cambria Math" panose="02040503050406030204" pitchFamily="18" charset="0"/>
                          </a:rPr>
                          <m:t>)</m:t>
                        </m:r>
                        <m:r>
                          <a:rPr lang="en-US" altLang="zh-CN" sz="2800" i="1">
                            <a:solidFill>
                              <a:prstClr val="black"/>
                            </a:solidFill>
                            <a:latin typeface="Cambria Math" panose="02040503050406030204" pitchFamily="18" charset="0"/>
                          </a:rPr>
                          <m:t>𝑑</m:t>
                        </m:r>
                        <m:sSub>
                          <m:sSubPr>
                            <m:ctrlPr>
                              <a:rPr lang="en-US" altLang="zh-CN" sz="2800" i="1">
                                <a:solidFill>
                                  <a:prstClr val="black"/>
                                </a:solidFill>
                                <a:latin typeface="Cambria Math" panose="02040503050406030204" pitchFamily="18" charset="0"/>
                              </a:rPr>
                            </m:ctrlPr>
                          </m:sSubPr>
                          <m:e>
                            <m:r>
                              <a:rPr lang="en-US" altLang="zh-CN" sz="2800" i="1">
                                <a:solidFill>
                                  <a:prstClr val="black"/>
                                </a:solidFill>
                                <a:latin typeface="Cambria Math" panose="02040503050406030204" pitchFamily="18" charset="0"/>
                              </a:rPr>
                              <m:t>𝑆</m:t>
                            </m:r>
                          </m:e>
                          <m:sub>
                            <m:r>
                              <a:rPr lang="en-US" altLang="zh-CN" sz="2800" i="1">
                                <a:solidFill>
                                  <a:prstClr val="black"/>
                                </a:solidFill>
                                <a:latin typeface="Cambria Math" panose="02040503050406030204" pitchFamily="18" charset="0"/>
                              </a:rPr>
                              <m:t>0</m:t>
                            </m:r>
                          </m:sub>
                        </m:sSub>
                      </m:num>
                      <m:den>
                        <m:r>
                          <a:rPr lang="en-US" altLang="zh-CN" sz="2800" b="0" i="1" smtClean="0">
                            <a:latin typeface="Cambria Math" panose="02040503050406030204" pitchFamily="18" charset="0"/>
                          </a:rPr>
                          <m:t>1+</m:t>
                        </m:r>
                        <m:sSub>
                          <m:sSubPr>
                            <m:ctrlPr>
                              <a:rPr lang="en-US" altLang="zh-CN" sz="2800" i="1">
                                <a:solidFill>
                                  <a:prstClr val="black"/>
                                </a:solidFill>
                                <a:latin typeface="Cambria Math" panose="02040503050406030204" pitchFamily="18" charset="0"/>
                              </a:rPr>
                            </m:ctrlPr>
                          </m:sSubPr>
                          <m:e>
                            <m:r>
                              <a:rPr lang="en-US" altLang="zh-CN" sz="2800" i="1">
                                <a:solidFill>
                                  <a:prstClr val="black"/>
                                </a:solidFill>
                                <a:latin typeface="Cambria Math" panose="02040503050406030204" pitchFamily="18" charset="0"/>
                              </a:rPr>
                              <m:t>𝑟</m:t>
                            </m:r>
                          </m:e>
                          <m:sub>
                            <m:r>
                              <a:rPr lang="en-US" altLang="zh-CN" sz="2800" i="1">
                                <a:solidFill>
                                  <a:prstClr val="black"/>
                                </a:solidFill>
                                <a:latin typeface="Cambria Math" panose="02040503050406030204" pitchFamily="18" charset="0"/>
                              </a:rPr>
                              <m:t>𝑓</m:t>
                            </m:r>
                          </m:sub>
                        </m:sSub>
                      </m:den>
                    </m:f>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𝑆</m:t>
                        </m:r>
                      </m:e>
                      <m:sub>
                        <m:r>
                          <a:rPr lang="en-US" altLang="zh-CN" sz="2800" i="1">
                            <a:latin typeface="Cambria Math" panose="02040503050406030204" pitchFamily="18" charset="0"/>
                          </a:rPr>
                          <m:t>0</m:t>
                        </m:r>
                      </m:sub>
                    </m:sSub>
                  </m:oMath>
                </a14:m>
                <a:endParaRPr lang="en-US" altLang="zh-CN" sz="2800" dirty="0"/>
              </a:p>
              <a:p>
                <a:r>
                  <a:rPr lang="zh-CN" altLang="en-US" sz="2800" dirty="0"/>
                  <a:t>计算得：</a:t>
                </a:r>
                <a14:m>
                  <m:oMath xmlns:m="http://schemas.openxmlformats.org/officeDocument/2006/math">
                    <m:r>
                      <a:rPr lang="zh-CN" altLang="en-US" sz="2800" i="1" smtClean="0">
                        <a:solidFill>
                          <a:srgbClr val="FF0000"/>
                        </a:solidFill>
                        <a:latin typeface="Cambria Math" panose="02040503050406030204" pitchFamily="18" charset="0"/>
                      </a:rPr>
                      <m:t>𝜌</m:t>
                    </m:r>
                    <m:r>
                      <a:rPr lang="en-US" altLang="zh-CN" sz="2800" b="0" i="1" smtClean="0">
                        <a:solidFill>
                          <a:srgbClr val="FF0000"/>
                        </a:solidFill>
                        <a:latin typeface="Cambria Math" panose="02040503050406030204" pitchFamily="18" charset="0"/>
                      </a:rPr>
                      <m:t>=</m:t>
                    </m:r>
                    <m:f>
                      <m:fPr>
                        <m:ctrlPr>
                          <a:rPr lang="en-US" altLang="zh-CN" sz="2800" b="0" i="1" smtClean="0">
                            <a:solidFill>
                              <a:srgbClr val="FF0000"/>
                            </a:solidFill>
                            <a:latin typeface="Cambria Math" panose="02040503050406030204" pitchFamily="18" charset="0"/>
                          </a:rPr>
                        </m:ctrlPr>
                      </m:fPr>
                      <m:num>
                        <m:d>
                          <m:dPr>
                            <m:ctrlPr>
                              <a:rPr lang="en-US" altLang="zh-CN" sz="2800" b="0" i="1" smtClean="0">
                                <a:solidFill>
                                  <a:srgbClr val="FF0000"/>
                                </a:solidFill>
                                <a:latin typeface="Cambria Math" panose="02040503050406030204" pitchFamily="18" charset="0"/>
                              </a:rPr>
                            </m:ctrlPr>
                          </m:dPr>
                          <m:e>
                            <m:r>
                              <a:rPr lang="en-US" altLang="zh-CN" sz="2800" i="1">
                                <a:solidFill>
                                  <a:srgbClr val="FF0000"/>
                                </a:solidFill>
                                <a:latin typeface="Cambria Math" panose="02040503050406030204" pitchFamily="18" charset="0"/>
                              </a:rPr>
                              <m:t>1+</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𝑓</m:t>
                                </m:r>
                              </m:sub>
                            </m:sSub>
                          </m:e>
                        </m:d>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𝑆</m:t>
                            </m:r>
                          </m:e>
                          <m:sub>
                            <m:r>
                              <a:rPr lang="en-US" altLang="zh-CN" sz="2800" i="1">
                                <a:solidFill>
                                  <a:srgbClr val="FF0000"/>
                                </a:solidFill>
                                <a:latin typeface="Cambria Math" panose="02040503050406030204" pitchFamily="18" charset="0"/>
                              </a:rPr>
                              <m:t>0</m:t>
                            </m:r>
                          </m:sub>
                        </m:sSub>
                        <m:r>
                          <a:rPr lang="en-US" altLang="zh-CN" sz="2800" b="0" i="1" smtClean="0">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𝑑</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𝑆</m:t>
                            </m:r>
                          </m:e>
                          <m:sub>
                            <m:r>
                              <a:rPr lang="en-US" altLang="zh-CN" sz="2800" i="1">
                                <a:solidFill>
                                  <a:srgbClr val="FF0000"/>
                                </a:solidFill>
                                <a:latin typeface="Cambria Math" panose="02040503050406030204" pitchFamily="18" charset="0"/>
                              </a:rPr>
                              <m:t>0</m:t>
                            </m:r>
                          </m:sub>
                        </m:sSub>
                      </m:num>
                      <m:den>
                        <m:r>
                          <a:rPr lang="en-US" altLang="zh-CN" sz="2800" i="1" dirty="0">
                            <a:solidFill>
                              <a:srgbClr val="FF0000"/>
                            </a:solidFill>
                            <a:latin typeface="Cambria Math" panose="02040503050406030204" pitchFamily="18" charset="0"/>
                          </a:rPr>
                          <m:t>𝑢</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𝑆</m:t>
                            </m:r>
                          </m:e>
                          <m:sub>
                            <m:r>
                              <a:rPr lang="en-US" altLang="zh-CN" sz="2800" i="1">
                                <a:solidFill>
                                  <a:srgbClr val="FF0000"/>
                                </a:solidFill>
                                <a:latin typeface="Cambria Math" panose="02040503050406030204" pitchFamily="18" charset="0"/>
                              </a:rPr>
                              <m:t>0</m:t>
                            </m:r>
                          </m:sub>
                        </m:sSub>
                        <m:r>
                          <a:rPr lang="en-US" altLang="zh-CN" sz="2800" b="0" i="1" smtClean="0">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𝑑</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𝑆</m:t>
                            </m:r>
                          </m:e>
                          <m:sub>
                            <m:r>
                              <a:rPr lang="en-US" altLang="zh-CN" sz="2800" i="1">
                                <a:solidFill>
                                  <a:srgbClr val="FF0000"/>
                                </a:solidFill>
                                <a:latin typeface="Cambria Math" panose="02040503050406030204" pitchFamily="18" charset="0"/>
                              </a:rPr>
                              <m:t>0</m:t>
                            </m:r>
                          </m:sub>
                        </m:sSub>
                      </m:den>
                    </m:f>
                  </m:oMath>
                </a14:m>
                <a:endParaRPr lang="en-US" altLang="zh-CN" sz="2800" dirty="0"/>
              </a:p>
              <a:p>
                <a:r>
                  <a:rPr lang="zh-CN" altLang="en-US" sz="2800" dirty="0"/>
                  <a:t>②计算期权价值：</a:t>
                </a:r>
                <a14:m>
                  <m:oMath xmlns:m="http://schemas.openxmlformats.org/officeDocument/2006/math">
                    <m:r>
                      <a:rPr lang="en-US" altLang="zh-CN" sz="2800" b="0" i="1" smtClean="0">
                        <a:solidFill>
                          <a:srgbClr val="FF0000"/>
                        </a:solidFill>
                        <a:latin typeface="Cambria Math" panose="02040503050406030204" pitchFamily="18" charset="0"/>
                      </a:rPr>
                      <m:t>𝐶</m:t>
                    </m:r>
                    <m:r>
                      <a:rPr lang="en-US" altLang="zh-CN" sz="2800" b="0" i="1" smtClean="0">
                        <a:solidFill>
                          <a:srgbClr val="FF0000"/>
                        </a:solidFill>
                        <a:latin typeface="Cambria Math" panose="02040503050406030204" pitchFamily="18" charset="0"/>
                      </a:rPr>
                      <m:t>=</m:t>
                    </m:r>
                    <m:f>
                      <m:fPr>
                        <m:ctrlPr>
                          <a:rPr lang="en-US" altLang="zh-CN" sz="2800" b="0" i="1" smtClean="0">
                            <a:solidFill>
                              <a:srgbClr val="FF0000"/>
                            </a:solidFill>
                            <a:latin typeface="Cambria Math" panose="02040503050406030204" pitchFamily="18" charset="0"/>
                          </a:rPr>
                        </m:ctrlPr>
                      </m:fPr>
                      <m:num>
                        <m:r>
                          <a:rPr lang="zh-CN" altLang="en-US" sz="2800" i="1">
                            <a:solidFill>
                              <a:srgbClr val="FF0000"/>
                            </a:solidFill>
                            <a:latin typeface="Cambria Math" panose="02040503050406030204" pitchFamily="18" charset="0"/>
                          </a:rPr>
                          <m:t>𝜌</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𝐶</m:t>
                            </m:r>
                          </m:e>
                          <m:sub>
                            <m:r>
                              <a:rPr lang="en-US" altLang="zh-CN" sz="2800" i="1">
                                <a:solidFill>
                                  <a:srgbClr val="FF0000"/>
                                </a:solidFill>
                                <a:latin typeface="Cambria Math" panose="02040503050406030204" pitchFamily="18" charset="0"/>
                              </a:rPr>
                              <m:t>𝑢</m:t>
                            </m:r>
                          </m:sub>
                        </m:sSub>
                        <m:r>
                          <a:rPr lang="en-US" altLang="zh-CN" sz="2800" i="1">
                            <a:solidFill>
                              <a:srgbClr val="FF0000"/>
                            </a:solidFill>
                            <a:latin typeface="Cambria Math" panose="02040503050406030204" pitchFamily="18" charset="0"/>
                          </a:rPr>
                          <m:t>+(1−</m:t>
                        </m:r>
                        <m:r>
                          <a:rPr lang="zh-CN" altLang="en-US" sz="2800" i="1">
                            <a:solidFill>
                              <a:srgbClr val="FF0000"/>
                            </a:solidFill>
                            <a:latin typeface="Cambria Math" panose="02040503050406030204" pitchFamily="18" charset="0"/>
                          </a:rPr>
                          <m:t>𝜌</m:t>
                        </m:r>
                        <m:r>
                          <a:rPr lang="en-US" altLang="zh-CN" sz="2800" i="1">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𝐶</m:t>
                            </m:r>
                          </m:e>
                          <m:sub>
                            <m:r>
                              <a:rPr lang="en-US" altLang="zh-CN" sz="2800" i="1">
                                <a:solidFill>
                                  <a:srgbClr val="FF0000"/>
                                </a:solidFill>
                                <a:latin typeface="Cambria Math" panose="02040503050406030204" pitchFamily="18" charset="0"/>
                              </a:rPr>
                              <m:t>𝑑</m:t>
                            </m:r>
                          </m:sub>
                        </m:sSub>
                      </m:num>
                      <m:den>
                        <m:r>
                          <a:rPr lang="en-US" altLang="zh-CN" sz="2800" i="1">
                            <a:solidFill>
                              <a:srgbClr val="FF0000"/>
                            </a:solidFill>
                            <a:latin typeface="Cambria Math" panose="02040503050406030204" pitchFamily="18" charset="0"/>
                          </a:rPr>
                          <m:t>1+</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𝑓</m:t>
                            </m:r>
                          </m:sub>
                        </m:sSub>
                      </m:den>
                    </m:f>
                  </m:oMath>
                </a14:m>
                <a:endParaRPr lang="en-US" altLang="zh-CN" sz="2800" dirty="0"/>
              </a:p>
            </p:txBody>
          </p:sp>
        </mc:Choice>
        <mc:Fallback xmlns="">
          <p:sp>
            <p:nvSpPr>
              <p:cNvPr id="44" name="文本框 43">
                <a:extLst>
                  <a:ext uri="{FF2B5EF4-FFF2-40B4-BE49-F238E27FC236}">
                    <a16:creationId xmlns:a16="http://schemas.microsoft.com/office/drawing/2014/main" id="{9D764EBF-15D1-F0A3-9F34-AA6FBEC334D4}"/>
                  </a:ext>
                </a:extLst>
              </p:cNvPr>
              <p:cNvSpPr txBox="1">
                <a:spLocks noRot="1" noChangeAspect="1" noMove="1" noResize="1" noEditPoints="1" noAdjustHandles="1" noChangeArrowheads="1" noChangeShapeType="1" noTextEdit="1"/>
              </p:cNvSpPr>
              <p:nvPr/>
            </p:nvSpPr>
            <p:spPr>
              <a:xfrm>
                <a:off x="4822062" y="3632851"/>
                <a:ext cx="6572440" cy="2313518"/>
              </a:xfrm>
              <a:prstGeom prst="rect">
                <a:avLst/>
              </a:prstGeom>
              <a:blipFill>
                <a:blip r:embed="rId11"/>
                <a:stretch>
                  <a:fillRect l="-185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809639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1224783" y="250621"/>
            <a:ext cx="1170513" cy="461665"/>
          </a:xfrm>
          <a:prstGeom prst="rect">
            <a:avLst/>
          </a:prstGeom>
          <a:noFill/>
        </p:spPr>
        <p:txBody>
          <a:bodyPr wrap="none" rtlCol="0">
            <a:spAutoFit/>
          </a:bodyPr>
          <a:lstStyle/>
          <a:p>
            <a:pPr algn="ctr" defTabSz="866943" fontAlgn="base">
              <a:spcBef>
                <a:spcPct val="0"/>
              </a:spcBef>
              <a:spcAft>
                <a:spcPct val="0"/>
              </a:spcAft>
            </a:pP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BS</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公式</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1E3FDCA0-FD05-F491-F4BD-94B4BFE13D01}"/>
                  </a:ext>
                </a:extLst>
              </p:cNvPr>
              <p:cNvSpPr txBox="1"/>
              <p:nvPr/>
            </p:nvSpPr>
            <p:spPr>
              <a:xfrm>
                <a:off x="555812" y="1309830"/>
                <a:ext cx="11080377" cy="4238340"/>
              </a:xfrm>
              <a:prstGeom prst="rect">
                <a:avLst/>
              </a:prstGeom>
              <a:noFill/>
            </p:spPr>
            <p:txBody>
              <a:bodyPr wrap="square" rtlCol="0">
                <a:spAutoFit/>
              </a:bodyPr>
              <a:lstStyle/>
              <a:p>
                <a:pPr algn="l"/>
                <a:r>
                  <a:rPr lang="en-US" altLang="zh-CN" sz="2800" dirty="0"/>
                  <a:t>BS</a:t>
                </a:r>
                <a:r>
                  <a:rPr lang="zh-CN" altLang="en-US" sz="2800" dirty="0"/>
                  <a:t>公式（</a:t>
                </a:r>
                <a:r>
                  <a:rPr lang="en-US" altLang="zh-CN" sz="2800" dirty="0"/>
                  <a:t>B-S-M</a:t>
                </a:r>
                <a:r>
                  <a:rPr lang="zh-CN" altLang="en-US" sz="2800" dirty="0"/>
                  <a:t>公式）：了解，由布莱克、舒尔斯以及莫顿提出</a:t>
                </a:r>
                <a:endParaRPr lang="en-US" altLang="zh-CN" sz="2800" dirty="0"/>
              </a:p>
              <a:p>
                <a:pPr algn="l"/>
                <a:endParaRPr lang="en-US" altLang="zh-CN" sz="1400" dirty="0"/>
              </a:p>
              <a:p>
                <a:pPr algn="l"/>
                <a:r>
                  <a:rPr lang="zh-CN" altLang="en-US" sz="2800" b="0" i="0" dirty="0">
                    <a:solidFill>
                      <a:srgbClr val="121212"/>
                    </a:solidFill>
                    <a:effectLst/>
                    <a:latin typeface="-apple-system"/>
                  </a:rPr>
                  <a:t>①股价服从几何布朗运动，</a:t>
                </a:r>
                <a14:m>
                  <m:oMath xmlns:m="http://schemas.openxmlformats.org/officeDocument/2006/math">
                    <m:r>
                      <a:rPr lang="zh-CN" altLang="en-US" sz="2800" b="0" i="1" dirty="0" smtClean="0">
                        <a:solidFill>
                          <a:srgbClr val="121212"/>
                        </a:solidFill>
                        <a:effectLst/>
                        <a:latin typeface="Cambria Math" panose="02040503050406030204" pitchFamily="18" charset="0"/>
                      </a:rPr>
                      <m:t> </m:t>
                    </m:r>
                    <m:r>
                      <a:rPr lang="el-GR" altLang="zh-CN" sz="2800" b="0" i="1" dirty="0" smtClean="0">
                        <a:solidFill>
                          <a:srgbClr val="121212"/>
                        </a:solidFill>
                        <a:effectLst/>
                        <a:latin typeface="Cambria Math" panose="02040503050406030204" pitchFamily="18" charset="0"/>
                      </a:rPr>
                      <m:t>𝜇</m:t>
                    </m:r>
                    <m:r>
                      <a:rPr lang="el-GR" altLang="zh-CN" sz="2800" b="0" i="1" dirty="0" smtClean="0">
                        <a:solidFill>
                          <a:srgbClr val="121212"/>
                        </a:solidFill>
                        <a:effectLst/>
                        <a:latin typeface="Cambria Math" panose="02040503050406030204" pitchFamily="18" charset="0"/>
                      </a:rPr>
                      <m:t> </m:t>
                    </m:r>
                  </m:oMath>
                </a14:m>
                <a:r>
                  <a:rPr lang="zh-CN" altLang="en-US" sz="2800" b="0" i="0" dirty="0">
                    <a:solidFill>
                      <a:srgbClr val="121212"/>
                    </a:solidFill>
                    <a:effectLst/>
                    <a:latin typeface="-apple-system"/>
                  </a:rPr>
                  <a:t>和</a:t>
                </a:r>
                <a:r>
                  <a:rPr lang="zh-CN" altLang="en-US" sz="2800" i="0" dirty="0">
                    <a:solidFill>
                      <a:srgbClr val="121212"/>
                    </a:solidFill>
                    <a:effectLst/>
                    <a:latin typeface="-apple-system"/>
                  </a:rPr>
                  <a:t>收益率</a:t>
                </a:r>
                <a:r>
                  <a:rPr lang="en-US" altLang="zh-CN" sz="2800" i="0" dirty="0">
                    <a:solidFill>
                      <a:srgbClr val="121212"/>
                    </a:solidFill>
                    <a:effectLst/>
                    <a:latin typeface="-apple-system"/>
                  </a:rPr>
                  <a:t>(not </a:t>
                </a:r>
                <a:r>
                  <a:rPr lang="zh-CN" altLang="en-US" sz="2800" i="0" dirty="0">
                    <a:solidFill>
                      <a:srgbClr val="121212"/>
                    </a:solidFill>
                    <a:effectLst/>
                    <a:latin typeface="-apple-system"/>
                  </a:rPr>
                  <a:t>股价</a:t>
                </a:r>
                <a:r>
                  <a:rPr lang="en-US" altLang="zh-CN" sz="2800" i="0" dirty="0">
                    <a:solidFill>
                      <a:srgbClr val="121212"/>
                    </a:solidFill>
                    <a:effectLst/>
                    <a:latin typeface="-apple-system"/>
                  </a:rPr>
                  <a:t>)</a:t>
                </a:r>
                <a:r>
                  <a:rPr lang="zh-CN" altLang="en-US" sz="2800" i="0" dirty="0">
                    <a:solidFill>
                      <a:srgbClr val="121212"/>
                    </a:solidFill>
                    <a:effectLst/>
                    <a:latin typeface="-apple-system"/>
                  </a:rPr>
                  <a:t>的波动率</a:t>
                </a:r>
                <a14:m>
                  <m:oMath xmlns:m="http://schemas.openxmlformats.org/officeDocument/2006/math">
                    <m:r>
                      <a:rPr lang="el-GR" altLang="zh-CN" sz="2800" b="0" i="1" dirty="0" smtClean="0">
                        <a:solidFill>
                          <a:srgbClr val="121212"/>
                        </a:solidFill>
                        <a:effectLst/>
                        <a:latin typeface="Cambria Math" panose="02040503050406030204" pitchFamily="18" charset="0"/>
                      </a:rPr>
                      <m:t>𝜎</m:t>
                    </m:r>
                    <m:r>
                      <a:rPr lang="el-GR" altLang="zh-CN" sz="2800" b="0" i="1" dirty="0" smtClean="0">
                        <a:solidFill>
                          <a:srgbClr val="121212"/>
                        </a:solidFill>
                        <a:effectLst/>
                        <a:latin typeface="Cambria Math" panose="02040503050406030204" pitchFamily="18" charset="0"/>
                      </a:rPr>
                      <m:t> </m:t>
                    </m:r>
                  </m:oMath>
                </a14:m>
                <a:r>
                  <a:rPr lang="zh-CN" altLang="en-US" sz="2800" b="0" i="0" dirty="0">
                    <a:solidFill>
                      <a:srgbClr val="121212"/>
                    </a:solidFill>
                    <a:effectLst/>
                    <a:latin typeface="-apple-system"/>
                  </a:rPr>
                  <a:t>均为常数；</a:t>
                </a:r>
              </a:p>
              <a:p>
                <a:pPr algn="l"/>
                <a:r>
                  <a:rPr lang="zh-CN" altLang="en-US" sz="2800" b="0" i="0" dirty="0">
                    <a:solidFill>
                      <a:srgbClr val="121212"/>
                    </a:solidFill>
                    <a:effectLst/>
                    <a:latin typeface="-apple-system"/>
                  </a:rPr>
                  <a:t>②允许做空；</a:t>
                </a:r>
              </a:p>
              <a:p>
                <a:pPr algn="l"/>
                <a:r>
                  <a:rPr lang="zh-CN" altLang="en-US" sz="2800" b="0" i="0" dirty="0">
                    <a:solidFill>
                      <a:srgbClr val="121212"/>
                    </a:solidFill>
                    <a:effectLst/>
                    <a:latin typeface="-apple-system"/>
                  </a:rPr>
                  <a:t>③没有交易成本和税收，所有证券可以无限分割；</a:t>
                </a:r>
              </a:p>
              <a:p>
                <a:pPr algn="l"/>
                <a:r>
                  <a:rPr lang="zh-CN" altLang="en-US" sz="2800" b="0" i="0" dirty="0">
                    <a:solidFill>
                      <a:srgbClr val="121212"/>
                    </a:solidFill>
                    <a:effectLst/>
                    <a:latin typeface="-apple-system"/>
                  </a:rPr>
                  <a:t>④在期权期限内，没有股息</a:t>
                </a:r>
                <a:r>
                  <a:rPr lang="en-US" altLang="zh-CN" sz="2800" b="0" i="0" dirty="0">
                    <a:solidFill>
                      <a:srgbClr val="121212"/>
                    </a:solidFill>
                    <a:effectLst/>
                    <a:latin typeface="-apple-system"/>
                  </a:rPr>
                  <a:t>——</a:t>
                </a:r>
                <a:r>
                  <a:rPr lang="zh-CN" altLang="en-US" sz="2800" b="0" i="0" dirty="0">
                    <a:solidFill>
                      <a:srgbClr val="121212"/>
                    </a:solidFill>
                    <a:effectLst/>
                    <a:latin typeface="-apple-system"/>
                  </a:rPr>
                  <a:t>这一假设</a:t>
                </a:r>
                <a:r>
                  <a:rPr lang="zh-CN" altLang="en-US" sz="2800" b="0" i="0" dirty="0">
                    <a:solidFill>
                      <a:schemeClr val="accent1"/>
                    </a:solidFill>
                    <a:effectLst/>
                    <a:latin typeface="-apple-system"/>
                  </a:rPr>
                  <a:t>可以放宽</a:t>
                </a:r>
              </a:p>
              <a:p>
                <a:pPr algn="l"/>
                <a:r>
                  <a:rPr lang="zh-CN" altLang="en-US" sz="2800" b="0" i="0" dirty="0">
                    <a:solidFill>
                      <a:srgbClr val="121212"/>
                    </a:solidFill>
                    <a:effectLst/>
                    <a:latin typeface="-apple-system"/>
                  </a:rPr>
                  <a:t>⑤不存在无风险套利的机会；</a:t>
                </a:r>
              </a:p>
              <a:p>
                <a:pPr algn="l"/>
                <a:r>
                  <a:rPr lang="zh-CN" altLang="en-US" sz="2800" b="0" i="0" dirty="0">
                    <a:solidFill>
                      <a:srgbClr val="121212"/>
                    </a:solidFill>
                    <a:effectLst/>
                    <a:latin typeface="-apple-system"/>
                  </a:rPr>
                  <a:t>⑥标的证券交易连续，股价服从对数正态分布即股票的对数收益服从正态分布；</a:t>
                </a:r>
              </a:p>
              <a:p>
                <a:pPr algn="l"/>
                <a:r>
                  <a:rPr lang="zh-CN" altLang="en-US" sz="2800" b="0" i="0" dirty="0">
                    <a:solidFill>
                      <a:srgbClr val="121212"/>
                    </a:solidFill>
                    <a:effectLst/>
                    <a:latin typeface="-apple-system"/>
                  </a:rPr>
                  <a:t>⑦无风险利率 </a:t>
                </a:r>
                <a:r>
                  <a:rPr lang="en-US" altLang="zh-CN" sz="2800" b="0" i="0" dirty="0">
                    <a:solidFill>
                      <a:srgbClr val="121212"/>
                    </a:solidFill>
                    <a:effectLst/>
                    <a:latin typeface="-apple-system"/>
                  </a:rPr>
                  <a:t>r </a:t>
                </a:r>
                <a:r>
                  <a:rPr lang="zh-CN" altLang="en-US" sz="2800" b="0" i="0" dirty="0">
                    <a:solidFill>
                      <a:srgbClr val="121212"/>
                    </a:solidFill>
                    <a:effectLst/>
                    <a:latin typeface="-apple-system"/>
                  </a:rPr>
                  <a:t>对所有期限相同，借贷同价，是一个常数。</a:t>
                </a:r>
                <a:endParaRPr lang="zh-CN" altLang="en-US" sz="2800" dirty="0"/>
              </a:p>
            </p:txBody>
          </p:sp>
        </mc:Choice>
        <mc:Fallback xmlns="">
          <p:sp>
            <p:nvSpPr>
              <p:cNvPr id="2" name="文本框 1">
                <a:extLst>
                  <a:ext uri="{FF2B5EF4-FFF2-40B4-BE49-F238E27FC236}">
                    <a16:creationId xmlns:a16="http://schemas.microsoft.com/office/drawing/2014/main" id="{1E3FDCA0-FD05-F491-F4BD-94B4BFE13D01}"/>
                  </a:ext>
                </a:extLst>
              </p:cNvPr>
              <p:cNvSpPr txBox="1">
                <a:spLocks noRot="1" noChangeAspect="1" noMove="1" noResize="1" noEditPoints="1" noAdjustHandles="1" noChangeArrowheads="1" noChangeShapeType="1" noTextEdit="1"/>
              </p:cNvSpPr>
              <p:nvPr/>
            </p:nvSpPr>
            <p:spPr>
              <a:xfrm>
                <a:off x="555812" y="1309830"/>
                <a:ext cx="11080377" cy="4238340"/>
              </a:xfrm>
              <a:prstGeom prst="rect">
                <a:avLst/>
              </a:prstGeom>
              <a:blipFill>
                <a:blip r:embed="rId3"/>
                <a:stretch>
                  <a:fillRect l="-1100" t="-1727" r="-4400" b="-31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94739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332710" y="250621"/>
            <a:ext cx="2954656"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期权价格的影响因素</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graphicFrame>
            <p:nvGraphicFramePr>
              <p:cNvPr id="2" name="表格 2">
                <a:extLst>
                  <a:ext uri="{FF2B5EF4-FFF2-40B4-BE49-F238E27FC236}">
                    <a16:creationId xmlns:a16="http://schemas.microsoft.com/office/drawing/2014/main" id="{34F16796-8A33-8562-6A91-5A6E0DA1B7B7}"/>
                  </a:ext>
                </a:extLst>
              </p:cNvPr>
              <p:cNvGraphicFramePr>
                <a:graphicFrameLocks noGrp="1"/>
              </p:cNvGraphicFramePr>
              <p:nvPr>
                <p:extLst>
                  <p:ext uri="{D42A27DB-BD31-4B8C-83A1-F6EECF244321}">
                    <p14:modId xmlns:p14="http://schemas.microsoft.com/office/powerpoint/2010/main" val="2803154380"/>
                  </p:ext>
                </p:extLst>
              </p:nvPr>
            </p:nvGraphicFramePr>
            <p:xfrm>
              <a:off x="220555" y="1230654"/>
              <a:ext cx="11750890" cy="4577208"/>
            </p:xfrm>
            <a:graphic>
              <a:graphicData uri="http://schemas.openxmlformats.org/drawingml/2006/table">
                <a:tbl>
                  <a:tblPr firstRow="1" bandRow="1">
                    <a:tableStyleId>{5C22544A-7EE6-4342-B048-85BDC9FD1C3A}</a:tableStyleId>
                  </a:tblPr>
                  <a:tblGrid>
                    <a:gridCol w="3025592">
                      <a:extLst>
                        <a:ext uri="{9D8B030D-6E8A-4147-A177-3AD203B41FA5}">
                          <a16:colId xmlns:a16="http://schemas.microsoft.com/office/drawing/2014/main" val="144562360"/>
                        </a:ext>
                      </a:extLst>
                    </a:gridCol>
                    <a:gridCol w="5539902">
                      <a:extLst>
                        <a:ext uri="{9D8B030D-6E8A-4147-A177-3AD203B41FA5}">
                          <a16:colId xmlns:a16="http://schemas.microsoft.com/office/drawing/2014/main" val="1673393747"/>
                        </a:ext>
                      </a:extLst>
                    </a:gridCol>
                    <a:gridCol w="3185396">
                      <a:extLst>
                        <a:ext uri="{9D8B030D-6E8A-4147-A177-3AD203B41FA5}">
                          <a16:colId xmlns:a16="http://schemas.microsoft.com/office/drawing/2014/main" val="3819030722"/>
                        </a:ext>
                      </a:extLst>
                    </a:gridCol>
                  </a:tblGrid>
                  <a:tr h="370840">
                    <a:tc>
                      <a:txBody>
                        <a:bodyPr/>
                        <a:lstStyle/>
                        <a:p>
                          <a:pPr algn="ctr"/>
                          <a:r>
                            <a:rPr lang="zh-CN" altLang="en-US" sz="2400" dirty="0">
                              <a:solidFill>
                                <a:schemeClr val="tx1"/>
                              </a:solidFill>
                            </a:rPr>
                            <a:t>期权价格的影响因素</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400" dirty="0">
                              <a:solidFill>
                                <a:schemeClr val="tx1"/>
                              </a:solidFill>
                            </a:rPr>
                            <a:t>定义</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400" dirty="0">
                              <a:solidFill>
                                <a:schemeClr val="tx1"/>
                              </a:solidFill>
                            </a:rPr>
                            <a:t>公式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67675757"/>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400" i="1" dirty="0" smtClean="0">
                                    <a:solidFill>
                                      <a:schemeClr val="tx1"/>
                                    </a:solidFill>
                                    <a:latin typeface="Cambria Math" panose="02040503050406030204" pitchFamily="18" charset="0"/>
                                  </a:rPr>
                                  <m:t>𝐷𝑒𝑙𝑡𝑎</m:t>
                                </m:r>
                                <m:r>
                                  <a:rPr lang="en-US" altLang="zh-CN" sz="2400" b="0" i="1" dirty="0" smtClean="0">
                                    <a:solidFill>
                                      <a:schemeClr val="tx1"/>
                                    </a:solidFill>
                                    <a:latin typeface="Cambria Math" panose="02040503050406030204" pitchFamily="18" charset="0"/>
                                  </a:rPr>
                                  <m:t>(</m:t>
                                </m:r>
                                <m:r>
                                  <a:rPr lang="zh-CN" altLang="en-US" sz="2400" b="0" i="1" dirty="0" smtClean="0">
                                    <a:solidFill>
                                      <a:schemeClr val="tx1"/>
                                    </a:solidFill>
                                    <a:latin typeface="Cambria Math" panose="02040503050406030204" pitchFamily="18" charset="0"/>
                                  </a:rPr>
                                  <m:t>𝛿</m:t>
                                </m:r>
                                <m:r>
                                  <a:rPr lang="en-US" altLang="zh-CN" sz="2400" b="0" i="1" dirty="0" smtClean="0">
                                    <a:solidFill>
                                      <a:schemeClr val="tx1"/>
                                    </a:solidFill>
                                    <a:latin typeface="Cambria Math" panose="02040503050406030204" pitchFamily="18" charset="0"/>
                                  </a:rPr>
                                  <m:t>)</m:t>
                                </m:r>
                              </m:oMath>
                            </m:oMathPara>
                          </a14:m>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400" dirty="0">
                              <a:solidFill>
                                <a:schemeClr val="tx1"/>
                              </a:solidFill>
                            </a:rPr>
                            <a:t>期权价格变化相对于标的资产价格变化的比值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zh-CN" altLang="en-US" sz="2400" b="0" i="1" dirty="0" smtClean="0">
                                    <a:solidFill>
                                      <a:schemeClr val="tx1"/>
                                    </a:solidFill>
                                    <a:latin typeface="Cambria Math" panose="02040503050406030204" pitchFamily="18" charset="0"/>
                                  </a:rPr>
                                  <m:t>𝛿</m:t>
                                </m:r>
                                <m:r>
                                  <a:rPr lang="en-US" altLang="zh-CN" sz="2400" b="0" i="1" dirty="0" smtClean="0">
                                    <a:solidFill>
                                      <a:schemeClr val="tx1"/>
                                    </a:solidFill>
                                    <a:latin typeface="Cambria Math" panose="02040503050406030204" pitchFamily="18" charset="0"/>
                                  </a:rPr>
                                  <m:t>=</m:t>
                                </m:r>
                                <m:f>
                                  <m:fPr>
                                    <m:ctrlPr>
                                      <a:rPr lang="en-US" altLang="zh-CN" sz="2400" b="0" i="1" dirty="0" smtClean="0">
                                        <a:solidFill>
                                          <a:schemeClr val="tx1"/>
                                        </a:solidFill>
                                        <a:latin typeface="Cambria Math" panose="02040503050406030204" pitchFamily="18" charset="0"/>
                                      </a:rPr>
                                    </m:ctrlPr>
                                  </m:fPr>
                                  <m:num>
                                    <m:r>
                                      <a:rPr lang="zh-CN" altLang="en-US" sz="2400" b="0" i="1" dirty="0" smtClean="0">
                                        <a:solidFill>
                                          <a:schemeClr val="tx1"/>
                                        </a:solidFill>
                                        <a:latin typeface="Cambria Math" panose="02040503050406030204" pitchFamily="18" charset="0"/>
                                      </a:rPr>
                                      <m:t>𝜕</m:t>
                                    </m:r>
                                    <m:r>
                                      <a:rPr lang="en-US" altLang="zh-CN" sz="2400" b="0" i="1" dirty="0" smtClean="0">
                                        <a:solidFill>
                                          <a:schemeClr val="tx1"/>
                                        </a:solidFill>
                                        <a:latin typeface="Cambria Math" panose="02040503050406030204" pitchFamily="18" charset="0"/>
                                      </a:rPr>
                                      <m:t>𝑐</m:t>
                                    </m:r>
                                  </m:num>
                                  <m:den>
                                    <m:r>
                                      <a:rPr lang="zh-CN" altLang="en-US" sz="2400" b="0" i="1" dirty="0" smtClean="0">
                                        <a:solidFill>
                                          <a:schemeClr val="tx1"/>
                                        </a:solidFill>
                                        <a:latin typeface="Cambria Math" panose="02040503050406030204" pitchFamily="18" charset="0"/>
                                      </a:rPr>
                                      <m:t>𝜕</m:t>
                                    </m:r>
                                    <m:r>
                                      <a:rPr lang="en-US" altLang="zh-CN" sz="2400" b="0" i="1" dirty="0" smtClean="0">
                                        <a:solidFill>
                                          <a:schemeClr val="tx1"/>
                                        </a:solidFill>
                                        <a:latin typeface="Cambria Math" panose="02040503050406030204" pitchFamily="18" charset="0"/>
                                      </a:rPr>
                                      <m:t>𝑆</m:t>
                                    </m:r>
                                  </m:den>
                                </m:f>
                              </m:oMath>
                            </m:oMathPara>
                          </a14:m>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12487580"/>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400" i="1" dirty="0" smtClean="0">
                                    <a:solidFill>
                                      <a:schemeClr val="tx1"/>
                                    </a:solidFill>
                                    <a:latin typeface="Cambria Math" panose="02040503050406030204" pitchFamily="18" charset="0"/>
                                  </a:rPr>
                                  <m:t>𝐺𝑎𝑚𝑚𝑎</m:t>
                                </m:r>
                                <m:r>
                                  <a:rPr lang="en-US" altLang="zh-CN" sz="2400" i="1" dirty="0" smtClean="0">
                                    <a:solidFill>
                                      <a:schemeClr val="tx1"/>
                                    </a:solidFill>
                                    <a:latin typeface="Cambria Math" panose="02040503050406030204" pitchFamily="18" charset="0"/>
                                  </a:rPr>
                                  <m:t>(</m:t>
                                </m:r>
                                <m:r>
                                  <m:rPr>
                                    <m:sty m:val="p"/>
                                  </m:rPr>
                                  <a:rPr lang="el-GR" altLang="zh-CN" sz="2400" i="1" dirty="0" smtClean="0">
                                    <a:solidFill>
                                      <a:schemeClr val="tx1"/>
                                    </a:solidFill>
                                    <a:latin typeface="Cambria Math" panose="02040503050406030204" pitchFamily="18" charset="0"/>
                                    <a:ea typeface="Cambria Math" panose="02040503050406030204" pitchFamily="18" charset="0"/>
                                  </a:rPr>
                                  <m:t>Γ</m:t>
                                </m:r>
                                <m:r>
                                  <a:rPr lang="en-US" altLang="zh-CN" sz="2400" i="1" dirty="0" smtClean="0">
                                    <a:solidFill>
                                      <a:schemeClr val="tx1"/>
                                    </a:solidFill>
                                    <a:latin typeface="Cambria Math" panose="02040503050406030204" pitchFamily="18" charset="0"/>
                                  </a:rPr>
                                  <m:t>)</m:t>
                                </m:r>
                              </m:oMath>
                            </m:oMathPara>
                          </a14:m>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schemeClr val="tx1"/>
                              </a:solidFill>
                            </a:rPr>
                            <a:t>期权价格变化相对于标的资产价格变化的二阶导数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m:rPr>
                                    <m:sty m:val="p"/>
                                  </m:rPr>
                                  <a:rPr lang="el-GR" altLang="zh-CN" sz="2400" i="1" dirty="0" smtClean="0">
                                    <a:solidFill>
                                      <a:schemeClr val="tx1"/>
                                    </a:solidFill>
                                    <a:latin typeface="Cambria Math" panose="02040503050406030204" pitchFamily="18" charset="0"/>
                                    <a:ea typeface="Cambria Math" panose="02040503050406030204" pitchFamily="18" charset="0"/>
                                  </a:rPr>
                                  <m:t>Γ</m:t>
                                </m:r>
                                <m:r>
                                  <a:rPr lang="en-US" altLang="zh-CN" sz="2400" b="0" i="1" dirty="0" smtClean="0">
                                    <a:solidFill>
                                      <a:schemeClr val="tx1"/>
                                    </a:solidFill>
                                    <a:latin typeface="Cambria Math" panose="02040503050406030204" pitchFamily="18" charset="0"/>
                                    <a:ea typeface="Cambria Math" panose="02040503050406030204" pitchFamily="18" charset="0"/>
                                  </a:rPr>
                                  <m:t>=</m:t>
                                </m:r>
                                <m:f>
                                  <m:fPr>
                                    <m:ctrlPr>
                                      <a:rPr lang="en-US" altLang="zh-CN" sz="2400" b="0" i="1" dirty="0" smtClean="0">
                                        <a:solidFill>
                                          <a:schemeClr val="tx1"/>
                                        </a:solidFill>
                                        <a:latin typeface="Cambria Math" panose="02040503050406030204" pitchFamily="18" charset="0"/>
                                        <a:ea typeface="Cambria Math" panose="02040503050406030204" pitchFamily="18" charset="0"/>
                                      </a:rPr>
                                    </m:ctrlPr>
                                  </m:fPr>
                                  <m:num>
                                    <m:r>
                                      <a:rPr lang="zh-CN" altLang="en-US" sz="2400" b="0" i="1" dirty="0" smtClean="0">
                                        <a:solidFill>
                                          <a:schemeClr val="tx1"/>
                                        </a:solidFill>
                                        <a:latin typeface="Cambria Math" panose="02040503050406030204" pitchFamily="18" charset="0"/>
                                      </a:rPr>
                                      <m:t>𝜕</m:t>
                                    </m:r>
                                    <m:sSup>
                                      <m:sSupPr>
                                        <m:ctrlPr>
                                          <a:rPr lang="en-US" altLang="zh-CN" sz="2400" b="0" i="1" dirty="0" smtClean="0">
                                            <a:solidFill>
                                              <a:schemeClr val="tx1"/>
                                            </a:solidFill>
                                            <a:latin typeface="Cambria Math" panose="02040503050406030204" pitchFamily="18" charset="0"/>
                                          </a:rPr>
                                        </m:ctrlPr>
                                      </m:sSupPr>
                                      <m:e>
                                        <m:r>
                                          <a:rPr lang="en-US" altLang="zh-CN" sz="2400" b="0" i="1" dirty="0" smtClean="0">
                                            <a:solidFill>
                                              <a:schemeClr val="tx1"/>
                                            </a:solidFill>
                                            <a:latin typeface="Cambria Math" panose="02040503050406030204" pitchFamily="18" charset="0"/>
                                          </a:rPr>
                                          <m:t>𝑐</m:t>
                                        </m:r>
                                      </m:e>
                                      <m:sup>
                                        <m:r>
                                          <a:rPr lang="en-US" altLang="zh-CN" sz="2400" b="0" i="1" dirty="0" smtClean="0">
                                            <a:solidFill>
                                              <a:schemeClr val="tx1"/>
                                            </a:solidFill>
                                            <a:latin typeface="Cambria Math" panose="02040503050406030204" pitchFamily="18" charset="0"/>
                                          </a:rPr>
                                          <m:t>2</m:t>
                                        </m:r>
                                      </m:sup>
                                    </m:sSup>
                                  </m:num>
                                  <m:den>
                                    <m:sSup>
                                      <m:sSupPr>
                                        <m:ctrlPr>
                                          <a:rPr lang="en-US" altLang="zh-CN" sz="2400" b="0" i="1" dirty="0" smtClean="0">
                                            <a:solidFill>
                                              <a:schemeClr val="tx1"/>
                                            </a:solidFill>
                                            <a:latin typeface="Cambria Math" panose="02040503050406030204" pitchFamily="18" charset="0"/>
                                            <a:ea typeface="Cambria Math" panose="02040503050406030204" pitchFamily="18" charset="0"/>
                                          </a:rPr>
                                        </m:ctrlPr>
                                      </m:sSupPr>
                                      <m:e>
                                        <m:r>
                                          <a:rPr lang="zh-CN" altLang="en-US" sz="2400" b="0" i="1" dirty="0" smtClean="0">
                                            <a:solidFill>
                                              <a:schemeClr val="tx1"/>
                                            </a:solidFill>
                                            <a:latin typeface="Cambria Math" panose="02040503050406030204" pitchFamily="18" charset="0"/>
                                          </a:rPr>
                                          <m:t>𝜕</m:t>
                                        </m:r>
                                      </m:e>
                                      <m:sup>
                                        <m:r>
                                          <a:rPr lang="en-US" altLang="zh-CN" sz="2400" b="0" i="1" dirty="0" smtClean="0">
                                            <a:solidFill>
                                              <a:schemeClr val="tx1"/>
                                            </a:solidFill>
                                            <a:latin typeface="Cambria Math" panose="02040503050406030204" pitchFamily="18" charset="0"/>
                                            <a:ea typeface="Cambria Math" panose="02040503050406030204" pitchFamily="18" charset="0"/>
                                          </a:rPr>
                                          <m:t>2</m:t>
                                        </m:r>
                                      </m:sup>
                                    </m:sSup>
                                    <m:r>
                                      <a:rPr lang="en-US" altLang="zh-CN" sz="2400" b="0" i="1" dirty="0" smtClean="0">
                                        <a:solidFill>
                                          <a:schemeClr val="tx1"/>
                                        </a:solidFill>
                                        <a:latin typeface="Cambria Math" panose="02040503050406030204" pitchFamily="18" charset="0"/>
                                        <a:ea typeface="Cambria Math" panose="02040503050406030204" pitchFamily="18" charset="0"/>
                                      </a:rPr>
                                      <m:t>𝑆</m:t>
                                    </m:r>
                                  </m:den>
                                </m:f>
                              </m:oMath>
                            </m:oMathPara>
                          </a14:m>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42862645"/>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400" i="1" dirty="0" smtClean="0">
                                    <a:solidFill>
                                      <a:schemeClr val="tx1"/>
                                    </a:solidFill>
                                    <a:latin typeface="Cambria Math" panose="02040503050406030204" pitchFamily="18" charset="0"/>
                                  </a:rPr>
                                  <m:t>𝑇h𝑒𝑡𝑎</m:t>
                                </m:r>
                                <m:r>
                                  <a:rPr lang="en-US" altLang="zh-CN" sz="2400" i="1" dirty="0" smtClean="0">
                                    <a:solidFill>
                                      <a:schemeClr val="tx1"/>
                                    </a:solidFill>
                                    <a:latin typeface="Cambria Math" panose="02040503050406030204" pitchFamily="18" charset="0"/>
                                  </a:rPr>
                                  <m:t>(</m:t>
                                </m:r>
                                <m:r>
                                  <a:rPr lang="zh-CN" altLang="en-US" sz="2400" i="1" dirty="0" smtClean="0">
                                    <a:solidFill>
                                      <a:schemeClr val="tx1"/>
                                    </a:solidFill>
                                    <a:latin typeface="Cambria Math" panose="02040503050406030204" pitchFamily="18" charset="0"/>
                                  </a:rPr>
                                  <m:t>𝜃</m:t>
                                </m:r>
                                <m:r>
                                  <a:rPr lang="en-US" altLang="zh-CN" sz="2400" i="1" dirty="0" smtClean="0">
                                    <a:solidFill>
                                      <a:schemeClr val="tx1"/>
                                    </a:solidFill>
                                    <a:latin typeface="Cambria Math" panose="02040503050406030204" pitchFamily="18" charset="0"/>
                                  </a:rPr>
                                  <m:t>)</m:t>
                                </m:r>
                              </m:oMath>
                            </m:oMathPara>
                          </a14:m>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400" dirty="0">
                              <a:solidFill>
                                <a:schemeClr val="tx1"/>
                              </a:solidFill>
                            </a:rPr>
                            <a:t>期权价值随时间的损耗程度</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zh-CN" altLang="en-US" sz="2400" i="1" dirty="0" smtClean="0">
                                    <a:solidFill>
                                      <a:schemeClr val="tx1"/>
                                    </a:solidFill>
                                    <a:latin typeface="Cambria Math" panose="02040503050406030204" pitchFamily="18" charset="0"/>
                                  </a:rPr>
                                  <m:t>𝜃</m:t>
                                </m:r>
                                <m:r>
                                  <a:rPr lang="en-US" altLang="zh-CN" sz="2400" b="0" i="0" dirty="0" smtClean="0">
                                    <a:solidFill>
                                      <a:schemeClr val="tx1"/>
                                    </a:solidFill>
                                    <a:latin typeface="Cambria Math" panose="02040503050406030204" pitchFamily="18" charset="0"/>
                                  </a:rPr>
                                  <m:t>=</m:t>
                                </m:r>
                                <m:f>
                                  <m:fPr>
                                    <m:ctrlPr>
                                      <a:rPr lang="en-US" altLang="zh-CN" sz="2400" b="0" i="1" dirty="0" smtClean="0">
                                        <a:solidFill>
                                          <a:schemeClr val="tx1"/>
                                        </a:solidFill>
                                        <a:latin typeface="Cambria Math" panose="02040503050406030204" pitchFamily="18" charset="0"/>
                                      </a:rPr>
                                    </m:ctrlPr>
                                  </m:fPr>
                                  <m:num>
                                    <m:r>
                                      <a:rPr lang="zh-CN" altLang="en-US" sz="2400" b="0" i="1" dirty="0" smtClean="0">
                                        <a:solidFill>
                                          <a:schemeClr val="tx1"/>
                                        </a:solidFill>
                                        <a:latin typeface="Cambria Math" panose="02040503050406030204" pitchFamily="18" charset="0"/>
                                      </a:rPr>
                                      <m:t>𝜕</m:t>
                                    </m:r>
                                    <m:r>
                                      <a:rPr lang="en-US" altLang="zh-CN" sz="2400" b="0" i="1" dirty="0" smtClean="0">
                                        <a:solidFill>
                                          <a:schemeClr val="tx1"/>
                                        </a:solidFill>
                                        <a:latin typeface="Cambria Math" panose="02040503050406030204" pitchFamily="18" charset="0"/>
                                      </a:rPr>
                                      <m:t>𝑐</m:t>
                                    </m:r>
                                  </m:num>
                                  <m:den>
                                    <m:r>
                                      <a:rPr lang="zh-CN" altLang="en-US" sz="2400" b="0" i="1" dirty="0" smtClean="0">
                                        <a:solidFill>
                                          <a:schemeClr val="tx1"/>
                                        </a:solidFill>
                                        <a:latin typeface="Cambria Math" panose="02040503050406030204" pitchFamily="18" charset="0"/>
                                      </a:rPr>
                                      <m:t>𝜕</m:t>
                                    </m:r>
                                    <m:r>
                                      <a:rPr lang="en-US" altLang="zh-CN" sz="2400" b="0" i="1" dirty="0" smtClean="0">
                                        <a:solidFill>
                                          <a:schemeClr val="tx1"/>
                                        </a:solidFill>
                                        <a:latin typeface="Cambria Math" panose="02040503050406030204" pitchFamily="18" charset="0"/>
                                      </a:rPr>
                                      <m:t>𝑡</m:t>
                                    </m:r>
                                  </m:den>
                                </m:f>
                              </m:oMath>
                            </m:oMathPara>
                          </a14:m>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24136569"/>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𝑉𝑒𝑔𝑎</m:t>
                                </m:r>
                                <m:r>
                                  <a:rPr lang="en-US" altLang="zh-CN" sz="2400" b="0" i="1" smtClean="0">
                                    <a:solidFill>
                                      <a:schemeClr val="tx1"/>
                                    </a:solidFill>
                                    <a:latin typeface="Cambria Math" panose="02040503050406030204" pitchFamily="18" charset="0"/>
                                  </a:rPr>
                                  <m:t>(</m:t>
                                </m:r>
                                <m:r>
                                  <m:rPr>
                                    <m:sty m:val="p"/>
                                  </m:rPr>
                                  <a:rPr lang="el-GR" altLang="zh-CN" sz="2400" b="0" i="1" smtClean="0">
                                    <a:solidFill>
                                      <a:schemeClr val="tx1"/>
                                    </a:solidFill>
                                    <a:latin typeface="Cambria Math" panose="02040503050406030204" pitchFamily="18" charset="0"/>
                                    <a:ea typeface="Cambria Math" panose="02040503050406030204" pitchFamily="18" charset="0"/>
                                  </a:rPr>
                                  <m:t>Λ</m:t>
                                </m:r>
                                <m:r>
                                  <a:rPr lang="en-US" altLang="zh-CN" sz="2400" b="0" i="1" smtClean="0">
                                    <a:solidFill>
                                      <a:schemeClr val="tx1"/>
                                    </a:solidFill>
                                    <a:latin typeface="Cambria Math" panose="02040503050406030204" pitchFamily="18" charset="0"/>
                                    <a:ea typeface="Cambria Math" panose="02040503050406030204" pitchFamily="18" charset="0"/>
                                  </a:rPr>
                                  <m:t>)</m:t>
                                </m:r>
                              </m:oMath>
                            </m:oMathPara>
                          </a14:m>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400" dirty="0">
                              <a:solidFill>
                                <a:schemeClr val="tx1"/>
                              </a:solidFill>
                            </a:rPr>
                            <a:t>期权价格随标的资产波动率变化的敏感程度</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m:rPr>
                                    <m:sty m:val="p"/>
                                  </m:rPr>
                                  <a:rPr lang="el-GR" altLang="zh-CN" sz="2400" b="0" i="1" smtClean="0">
                                    <a:solidFill>
                                      <a:schemeClr val="tx1"/>
                                    </a:solidFill>
                                    <a:latin typeface="Cambria Math" panose="02040503050406030204" pitchFamily="18" charset="0"/>
                                    <a:ea typeface="Cambria Math" panose="02040503050406030204" pitchFamily="18" charset="0"/>
                                  </a:rPr>
                                  <m:t>Λ</m:t>
                                </m:r>
                                <m:r>
                                  <a:rPr lang="en-US" altLang="zh-CN" sz="2400" b="0" i="1" smtClean="0">
                                    <a:solidFill>
                                      <a:schemeClr val="tx1"/>
                                    </a:solidFill>
                                    <a:latin typeface="Cambria Math" panose="02040503050406030204" pitchFamily="18" charset="0"/>
                                    <a:ea typeface="Cambria Math" panose="02040503050406030204" pitchFamily="18" charset="0"/>
                                  </a:rPr>
                                  <m:t>=</m:t>
                                </m:r>
                                <m:f>
                                  <m:fPr>
                                    <m:ctrlPr>
                                      <a:rPr lang="en-US" altLang="zh-CN" sz="2400" b="0" i="1" dirty="0" smtClean="0">
                                        <a:solidFill>
                                          <a:schemeClr val="tx1"/>
                                        </a:solidFill>
                                        <a:latin typeface="Cambria Math" panose="02040503050406030204" pitchFamily="18" charset="0"/>
                                      </a:rPr>
                                    </m:ctrlPr>
                                  </m:fPr>
                                  <m:num>
                                    <m:r>
                                      <a:rPr lang="zh-CN" altLang="en-US" sz="2400" b="0" i="1" dirty="0" smtClean="0">
                                        <a:solidFill>
                                          <a:schemeClr val="tx1"/>
                                        </a:solidFill>
                                        <a:latin typeface="Cambria Math" panose="02040503050406030204" pitchFamily="18" charset="0"/>
                                      </a:rPr>
                                      <m:t>𝜕</m:t>
                                    </m:r>
                                    <m:r>
                                      <a:rPr lang="en-US" altLang="zh-CN" sz="2400" b="0" i="1" dirty="0" smtClean="0">
                                        <a:solidFill>
                                          <a:schemeClr val="tx1"/>
                                        </a:solidFill>
                                        <a:latin typeface="Cambria Math" panose="02040503050406030204" pitchFamily="18" charset="0"/>
                                      </a:rPr>
                                      <m:t>𝑐</m:t>
                                    </m:r>
                                  </m:num>
                                  <m:den>
                                    <m:r>
                                      <a:rPr lang="zh-CN" altLang="en-US" sz="2400" b="0" i="1" dirty="0" smtClean="0">
                                        <a:solidFill>
                                          <a:schemeClr val="tx1"/>
                                        </a:solidFill>
                                        <a:latin typeface="Cambria Math" panose="02040503050406030204" pitchFamily="18" charset="0"/>
                                      </a:rPr>
                                      <m:t>𝜕𝜎</m:t>
                                    </m:r>
                                  </m:den>
                                </m:f>
                              </m:oMath>
                            </m:oMathPara>
                          </a14:m>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1625637"/>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𝑅h𝑜</m:t>
                                </m:r>
                                <m:r>
                                  <a:rPr lang="en-US" altLang="zh-CN" sz="2400" b="0" i="1" smtClean="0">
                                    <a:solidFill>
                                      <a:schemeClr val="tx1"/>
                                    </a:solidFill>
                                    <a:latin typeface="Cambria Math" panose="02040503050406030204" pitchFamily="18" charset="0"/>
                                  </a:rPr>
                                  <m:t>(</m:t>
                                </m:r>
                                <m:r>
                                  <a:rPr lang="zh-CN" altLang="en-US" sz="2400" b="0" i="1" smtClean="0">
                                    <a:solidFill>
                                      <a:schemeClr val="tx1"/>
                                    </a:solidFill>
                                    <a:latin typeface="Cambria Math" panose="02040503050406030204" pitchFamily="18" charset="0"/>
                                  </a:rPr>
                                  <m:t>𝜌</m:t>
                                </m:r>
                                <m:r>
                                  <a:rPr lang="en-US" altLang="zh-CN" sz="2400" b="0" i="1" smtClean="0">
                                    <a:solidFill>
                                      <a:schemeClr val="tx1"/>
                                    </a:solidFill>
                                    <a:latin typeface="Cambria Math" panose="02040503050406030204" pitchFamily="18" charset="0"/>
                                  </a:rPr>
                                  <m:t>)</m:t>
                                </m:r>
                              </m:oMath>
                            </m:oMathPara>
                          </a14:m>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400" dirty="0">
                              <a:solidFill>
                                <a:schemeClr val="tx1"/>
                              </a:solidFill>
                            </a:rPr>
                            <a:t>当无风险利率变动</a:t>
                          </a:r>
                          <a:r>
                            <a:rPr lang="en-US" altLang="zh-CN" sz="2400" dirty="0">
                              <a:solidFill>
                                <a:schemeClr val="tx1"/>
                              </a:solidFill>
                            </a:rPr>
                            <a:t>1%</a:t>
                          </a:r>
                          <a:r>
                            <a:rPr lang="zh-CN" altLang="en-US" sz="2400" dirty="0">
                              <a:solidFill>
                                <a:schemeClr val="tx1"/>
                              </a:solidFill>
                            </a:rPr>
                            <a:t>（</a:t>
                          </a:r>
                          <a:r>
                            <a:rPr lang="en-US" altLang="zh-CN" sz="2400" dirty="0">
                              <a:solidFill>
                                <a:schemeClr val="tx1"/>
                              </a:solidFill>
                            </a:rPr>
                            <a:t>1</a:t>
                          </a:r>
                          <a:r>
                            <a:rPr lang="zh-CN" altLang="en-US" sz="2400" dirty="0">
                              <a:solidFill>
                                <a:schemeClr val="tx1"/>
                              </a:solidFill>
                            </a:rPr>
                            <a:t>个单位）时期权价格的变化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zh-CN" altLang="en-US" sz="2400" b="0" i="1" smtClean="0">
                                    <a:solidFill>
                                      <a:schemeClr val="tx1"/>
                                    </a:solidFill>
                                    <a:latin typeface="Cambria Math" panose="02040503050406030204" pitchFamily="18" charset="0"/>
                                  </a:rPr>
                                  <m:t>𝜌</m:t>
                                </m:r>
                                <m:r>
                                  <a:rPr lang="en-US" altLang="zh-CN" sz="2400" b="0" i="1" smtClean="0">
                                    <a:solidFill>
                                      <a:schemeClr val="tx1"/>
                                    </a:solidFill>
                                    <a:latin typeface="Cambria Math" panose="02040503050406030204" pitchFamily="18" charset="0"/>
                                    <a:ea typeface="Cambria Math" panose="02040503050406030204" pitchFamily="18" charset="0"/>
                                  </a:rPr>
                                  <m:t>=</m:t>
                                </m:r>
                                <m:f>
                                  <m:fPr>
                                    <m:ctrlPr>
                                      <a:rPr lang="en-US" altLang="zh-CN" sz="2400" b="0" i="1" smtClean="0">
                                        <a:solidFill>
                                          <a:schemeClr val="tx1"/>
                                        </a:solidFill>
                                        <a:latin typeface="Cambria Math" panose="02040503050406030204" pitchFamily="18" charset="0"/>
                                        <a:ea typeface="Cambria Math" panose="02040503050406030204" pitchFamily="18" charset="0"/>
                                      </a:rPr>
                                    </m:ctrlPr>
                                  </m:fPr>
                                  <m:num>
                                    <m:r>
                                      <a:rPr lang="zh-CN" altLang="en-US" sz="2400" b="0" i="1" smtClean="0">
                                        <a:solidFill>
                                          <a:schemeClr val="tx1"/>
                                        </a:solidFill>
                                        <a:latin typeface="Cambria Math" panose="02040503050406030204" pitchFamily="18" charset="0"/>
                                        <a:ea typeface="Cambria Math" panose="02040503050406030204" pitchFamily="18" charset="0"/>
                                      </a:rPr>
                                      <m:t>期权价格变化</m:t>
                                    </m:r>
                                  </m:num>
                                  <m:den>
                                    <m:r>
                                      <a:rPr lang="zh-CN" altLang="en-US" sz="2400" b="0" i="1" smtClean="0">
                                        <a:solidFill>
                                          <a:schemeClr val="tx1"/>
                                        </a:solidFill>
                                        <a:latin typeface="Cambria Math" panose="02040503050406030204" pitchFamily="18" charset="0"/>
                                        <a:ea typeface="Cambria Math" panose="02040503050406030204" pitchFamily="18" charset="0"/>
                                      </a:rPr>
                                      <m:t>无风险利率变化</m:t>
                                    </m:r>
                                  </m:den>
                                </m:f>
                              </m:oMath>
                            </m:oMathPara>
                          </a14:m>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94690632"/>
                      </a:ext>
                    </a:extLst>
                  </a:tr>
                </a:tbl>
              </a:graphicData>
            </a:graphic>
          </p:graphicFrame>
        </mc:Choice>
        <mc:Fallback xmlns="">
          <p:graphicFrame>
            <p:nvGraphicFramePr>
              <p:cNvPr id="2" name="表格 2">
                <a:extLst>
                  <a:ext uri="{FF2B5EF4-FFF2-40B4-BE49-F238E27FC236}">
                    <a16:creationId xmlns:a16="http://schemas.microsoft.com/office/drawing/2014/main" id="{34F16796-8A33-8562-6A91-5A6E0DA1B7B7}"/>
                  </a:ext>
                </a:extLst>
              </p:cNvPr>
              <p:cNvGraphicFramePr>
                <a:graphicFrameLocks noGrp="1"/>
              </p:cNvGraphicFramePr>
              <p:nvPr>
                <p:extLst>
                  <p:ext uri="{D42A27DB-BD31-4B8C-83A1-F6EECF244321}">
                    <p14:modId xmlns:p14="http://schemas.microsoft.com/office/powerpoint/2010/main" val="2803154380"/>
                  </p:ext>
                </p:extLst>
              </p:nvPr>
            </p:nvGraphicFramePr>
            <p:xfrm>
              <a:off x="220555" y="1230654"/>
              <a:ext cx="11750890" cy="4577208"/>
            </p:xfrm>
            <a:graphic>
              <a:graphicData uri="http://schemas.openxmlformats.org/drawingml/2006/table">
                <a:tbl>
                  <a:tblPr firstRow="1" bandRow="1">
                    <a:tableStyleId>{5C22544A-7EE6-4342-B048-85BDC9FD1C3A}</a:tableStyleId>
                  </a:tblPr>
                  <a:tblGrid>
                    <a:gridCol w="3025592">
                      <a:extLst>
                        <a:ext uri="{9D8B030D-6E8A-4147-A177-3AD203B41FA5}">
                          <a16:colId xmlns:a16="http://schemas.microsoft.com/office/drawing/2014/main" val="144562360"/>
                        </a:ext>
                      </a:extLst>
                    </a:gridCol>
                    <a:gridCol w="5539902">
                      <a:extLst>
                        <a:ext uri="{9D8B030D-6E8A-4147-A177-3AD203B41FA5}">
                          <a16:colId xmlns:a16="http://schemas.microsoft.com/office/drawing/2014/main" val="1673393747"/>
                        </a:ext>
                      </a:extLst>
                    </a:gridCol>
                    <a:gridCol w="3185396">
                      <a:extLst>
                        <a:ext uri="{9D8B030D-6E8A-4147-A177-3AD203B41FA5}">
                          <a16:colId xmlns:a16="http://schemas.microsoft.com/office/drawing/2014/main" val="3819030722"/>
                        </a:ext>
                      </a:extLst>
                    </a:gridCol>
                  </a:tblGrid>
                  <a:tr h="457200">
                    <a:tc>
                      <a:txBody>
                        <a:bodyPr/>
                        <a:lstStyle/>
                        <a:p>
                          <a:pPr algn="ctr"/>
                          <a:r>
                            <a:rPr lang="zh-CN" altLang="en-US" sz="2400" dirty="0">
                              <a:solidFill>
                                <a:schemeClr val="tx1"/>
                              </a:solidFill>
                            </a:rPr>
                            <a:t>期权价格的影响因素</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400" dirty="0">
                              <a:solidFill>
                                <a:schemeClr val="tx1"/>
                              </a:solidFill>
                            </a:rPr>
                            <a:t>定义</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400" dirty="0">
                              <a:solidFill>
                                <a:schemeClr val="tx1"/>
                              </a:solidFill>
                            </a:rPr>
                            <a:t>公式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67675757"/>
                      </a:ext>
                    </a:extLst>
                  </a:tr>
                  <a:tr h="82296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02" t="-60000" r="-289113" b="-417037"/>
                          </a:stretch>
                        </a:blipFill>
                      </a:tcPr>
                    </a:tc>
                    <a:tc>
                      <a:txBody>
                        <a:bodyPr/>
                        <a:lstStyle/>
                        <a:p>
                          <a:pPr algn="ctr"/>
                          <a:r>
                            <a:rPr lang="zh-CN" altLang="en-US" sz="2400" dirty="0">
                              <a:solidFill>
                                <a:schemeClr val="tx1"/>
                              </a:solidFill>
                            </a:rPr>
                            <a:t>期权价格变化相对于标的资产价格变化的比值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68834" t="-60000" r="-382" b="-417037"/>
                          </a:stretch>
                        </a:blipFill>
                      </a:tcPr>
                    </a:tc>
                    <a:extLst>
                      <a:ext uri="{0D108BD9-81ED-4DB2-BD59-A6C34878D82A}">
                        <a16:rowId xmlns:a16="http://schemas.microsoft.com/office/drawing/2014/main" val="3312487580"/>
                      </a:ext>
                    </a:extLst>
                  </a:tr>
                  <a:tr h="825564">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02" t="-158824" r="-289113" b="-313971"/>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schemeClr val="tx1"/>
                              </a:solidFill>
                            </a:rPr>
                            <a:t>期权价格变化相对于标的资产价格变化的二阶导数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68834" t="-158824" r="-382" b="-313971"/>
                          </a:stretch>
                        </a:blipFill>
                      </a:tcPr>
                    </a:tc>
                    <a:extLst>
                      <a:ext uri="{0D108BD9-81ED-4DB2-BD59-A6C34878D82A}">
                        <a16:rowId xmlns:a16="http://schemas.microsoft.com/office/drawing/2014/main" val="1342862645"/>
                      </a:ext>
                    </a:extLst>
                  </a:tr>
                  <a:tr h="786892">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02" t="-272868" r="-289113" b="-231008"/>
                          </a:stretch>
                        </a:blipFill>
                      </a:tcPr>
                    </a:tc>
                    <a:tc>
                      <a:txBody>
                        <a:bodyPr/>
                        <a:lstStyle/>
                        <a:p>
                          <a:pPr algn="ctr"/>
                          <a:r>
                            <a:rPr lang="zh-CN" altLang="en-US" sz="2400" dirty="0">
                              <a:solidFill>
                                <a:schemeClr val="tx1"/>
                              </a:solidFill>
                            </a:rPr>
                            <a:t>期权价值随时间的损耗程度</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68834" t="-272868" r="-382" b="-231008"/>
                          </a:stretch>
                        </a:blipFill>
                      </a:tcPr>
                    </a:tc>
                    <a:extLst>
                      <a:ext uri="{0D108BD9-81ED-4DB2-BD59-A6C34878D82A}">
                        <a16:rowId xmlns:a16="http://schemas.microsoft.com/office/drawing/2014/main" val="624136569"/>
                      </a:ext>
                    </a:extLst>
                  </a:tr>
                  <a:tr h="82296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02" t="-356296" r="-289113" b="-120741"/>
                          </a:stretch>
                        </a:blipFill>
                      </a:tcPr>
                    </a:tc>
                    <a:tc>
                      <a:txBody>
                        <a:bodyPr/>
                        <a:lstStyle/>
                        <a:p>
                          <a:pPr algn="ctr"/>
                          <a:r>
                            <a:rPr lang="zh-CN" altLang="en-US" sz="2400" dirty="0">
                              <a:solidFill>
                                <a:schemeClr val="tx1"/>
                              </a:solidFill>
                            </a:rPr>
                            <a:t>期权价格随标的资产波动率变化的敏感程度</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68834" t="-356296" r="-382" b="-120741"/>
                          </a:stretch>
                        </a:blipFill>
                      </a:tcPr>
                    </a:tc>
                    <a:extLst>
                      <a:ext uri="{0D108BD9-81ED-4DB2-BD59-A6C34878D82A}">
                        <a16:rowId xmlns:a16="http://schemas.microsoft.com/office/drawing/2014/main" val="3221625637"/>
                      </a:ext>
                    </a:extLst>
                  </a:tr>
                  <a:tr h="861632">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02" t="-433803" r="-289113" b="-14789"/>
                          </a:stretch>
                        </a:blipFill>
                      </a:tcPr>
                    </a:tc>
                    <a:tc>
                      <a:txBody>
                        <a:bodyPr/>
                        <a:lstStyle/>
                        <a:p>
                          <a:pPr algn="ctr"/>
                          <a:r>
                            <a:rPr lang="zh-CN" altLang="en-US" sz="2400" dirty="0">
                              <a:solidFill>
                                <a:schemeClr val="tx1"/>
                              </a:solidFill>
                            </a:rPr>
                            <a:t>当无风险利率变动</a:t>
                          </a:r>
                          <a:r>
                            <a:rPr lang="en-US" altLang="zh-CN" sz="2400" dirty="0">
                              <a:solidFill>
                                <a:schemeClr val="tx1"/>
                              </a:solidFill>
                            </a:rPr>
                            <a:t>1%</a:t>
                          </a:r>
                          <a:r>
                            <a:rPr lang="zh-CN" altLang="en-US" sz="2400" dirty="0">
                              <a:solidFill>
                                <a:schemeClr val="tx1"/>
                              </a:solidFill>
                            </a:rPr>
                            <a:t>（</a:t>
                          </a:r>
                          <a:r>
                            <a:rPr lang="en-US" altLang="zh-CN" sz="2400" dirty="0">
                              <a:solidFill>
                                <a:schemeClr val="tx1"/>
                              </a:solidFill>
                            </a:rPr>
                            <a:t>1</a:t>
                          </a:r>
                          <a:r>
                            <a:rPr lang="zh-CN" altLang="en-US" sz="2400" dirty="0">
                              <a:solidFill>
                                <a:schemeClr val="tx1"/>
                              </a:solidFill>
                            </a:rPr>
                            <a:t>个单位）时期权价格的变化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68834" t="-433803" r="-382" b="-14789"/>
                          </a:stretch>
                        </a:blipFill>
                      </a:tcPr>
                    </a:tc>
                    <a:extLst>
                      <a:ext uri="{0D108BD9-81ED-4DB2-BD59-A6C34878D82A}">
                        <a16:rowId xmlns:a16="http://schemas.microsoft.com/office/drawing/2014/main" val="494690632"/>
                      </a:ext>
                    </a:extLst>
                  </a:tr>
                </a:tbl>
              </a:graphicData>
            </a:graphic>
          </p:graphicFrame>
        </mc:Fallback>
      </mc:AlternateContent>
      <p:sp>
        <p:nvSpPr>
          <p:cNvPr id="3" name="文本框 2">
            <a:extLst>
              <a:ext uri="{FF2B5EF4-FFF2-40B4-BE49-F238E27FC236}">
                <a16:creationId xmlns:a16="http://schemas.microsoft.com/office/drawing/2014/main" id="{10F7CDAE-9FD6-421E-DE3F-6CB4D7334949}"/>
              </a:ext>
            </a:extLst>
          </p:cNvPr>
          <p:cNvSpPr txBox="1"/>
          <p:nvPr/>
        </p:nvSpPr>
        <p:spPr>
          <a:xfrm>
            <a:off x="11322423" y="6176683"/>
            <a:ext cx="800219" cy="461665"/>
          </a:xfrm>
          <a:prstGeom prst="rect">
            <a:avLst/>
          </a:prstGeom>
          <a:noFill/>
        </p:spPr>
        <p:txBody>
          <a:bodyPr wrap="none" rtlCol="0">
            <a:spAutoFit/>
          </a:bodyPr>
          <a:lstStyle/>
          <a:p>
            <a:pPr algn="l"/>
            <a:r>
              <a:rPr lang="zh-CN" altLang="en-US" sz="2400" dirty="0">
                <a:solidFill>
                  <a:srgbClr val="FF0000"/>
                </a:solidFill>
              </a:rPr>
              <a:t>了解</a:t>
            </a:r>
          </a:p>
        </p:txBody>
      </p:sp>
    </p:spTree>
    <p:extLst>
      <p:ext uri="{BB962C8B-B14F-4D97-AF65-F5344CB8AC3E}">
        <p14:creationId xmlns:p14="http://schemas.microsoft.com/office/powerpoint/2010/main" val="1275222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989646" y="1869363"/>
              <a:ext cx="267335"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kumimoji="0" lang="en-US" altLang="zh-CN"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1</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4161573" y="3930223"/>
            <a:ext cx="3868855"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预习内容检测</a:t>
            </a:r>
          </a:p>
        </p:txBody>
      </p:sp>
    </p:spTree>
    <p:extLst>
      <p:ext uri="{BB962C8B-B14F-4D97-AF65-F5344CB8AC3E}">
        <p14:creationId xmlns:p14="http://schemas.microsoft.com/office/powerpoint/2010/main" val="6974937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868585" y="1869363"/>
              <a:ext cx="509458"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kumimoji="0" lang="en-US" altLang="zh-CN"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3</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4150071" y="3930223"/>
            <a:ext cx="3891859"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证券投资基金</a:t>
            </a:r>
          </a:p>
        </p:txBody>
      </p:sp>
    </p:spTree>
    <p:extLst>
      <p:ext uri="{BB962C8B-B14F-4D97-AF65-F5344CB8AC3E}">
        <p14:creationId xmlns:p14="http://schemas.microsoft.com/office/powerpoint/2010/main" val="8050430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794377"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基金发行费用</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641C55CF-EFCA-DD16-E530-6B8AC1472C6B}"/>
                  </a:ext>
                </a:extLst>
              </p:cNvPr>
              <p:cNvSpPr txBox="1"/>
              <p:nvPr/>
            </p:nvSpPr>
            <p:spPr>
              <a:xfrm>
                <a:off x="3487273" y="1248940"/>
                <a:ext cx="5844870" cy="2172646"/>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zh-CN" altLang="en-US" sz="2800" i="1" dirty="0" smtClean="0">
                          <a:latin typeface="Cambria Math" panose="02040503050406030204" pitchFamily="18" charset="0"/>
                        </a:rPr>
                        <m:t>认购费用</m:t>
                      </m:r>
                      <m:r>
                        <a:rPr lang="en-US" altLang="zh-CN" sz="2800" b="0" i="1" dirty="0" smtClean="0">
                          <a:latin typeface="Cambria Math" panose="02040503050406030204" pitchFamily="18" charset="0"/>
                        </a:rPr>
                        <m:t>=</m:t>
                      </m:r>
                      <m:r>
                        <a:rPr lang="zh-CN" altLang="en-US" sz="2800" i="1" dirty="0" smtClean="0">
                          <a:latin typeface="Cambria Math" panose="02040503050406030204" pitchFamily="18" charset="0"/>
                        </a:rPr>
                        <m:t>认购金额</m:t>
                      </m:r>
                      <m:r>
                        <a:rPr lang="en-US" altLang="zh-CN" sz="2800" i="1" dirty="0" smtClean="0">
                          <a:latin typeface="Cambria Math" panose="02040503050406030204" pitchFamily="18" charset="0"/>
                        </a:rPr>
                        <m:t>×</m:t>
                      </m:r>
                      <m:r>
                        <a:rPr lang="zh-CN" altLang="en-US" sz="2800" i="1" dirty="0" smtClean="0">
                          <a:latin typeface="Cambria Math" panose="02040503050406030204" pitchFamily="18" charset="0"/>
                        </a:rPr>
                        <m:t>认购费率</m:t>
                      </m:r>
                    </m:oMath>
                  </m:oMathPara>
                </a14:m>
                <a:endParaRPr lang="en-US" altLang="zh-CN" sz="2800" dirty="0"/>
              </a:p>
              <a:p>
                <a:endParaRPr lang="en-US" altLang="zh-CN" sz="1000" dirty="0"/>
              </a:p>
              <a:p>
                <a:pPr/>
                <a14:m>
                  <m:oMathPara xmlns:m="http://schemas.openxmlformats.org/officeDocument/2006/math">
                    <m:oMathParaPr>
                      <m:jc m:val="left"/>
                    </m:oMathParaPr>
                    <m:oMath xmlns:m="http://schemas.openxmlformats.org/officeDocument/2006/math">
                      <m:r>
                        <a:rPr lang="zh-CN" altLang="en-US" sz="2800" i="1" dirty="0" smtClean="0">
                          <a:latin typeface="Cambria Math" panose="02040503050406030204" pitchFamily="18" charset="0"/>
                        </a:rPr>
                        <m:t>净认购金额</m:t>
                      </m:r>
                      <m:r>
                        <a:rPr lang="en-US" altLang="zh-CN" sz="2800" i="1" dirty="0" smtClean="0">
                          <a:latin typeface="Cambria Math" panose="02040503050406030204" pitchFamily="18" charset="0"/>
                        </a:rPr>
                        <m:t>=</m:t>
                      </m:r>
                      <m:r>
                        <a:rPr lang="zh-CN" altLang="en-US" sz="2800" i="1" dirty="0" smtClean="0">
                          <a:latin typeface="Cambria Math" panose="02040503050406030204" pitchFamily="18" charset="0"/>
                        </a:rPr>
                        <m:t>认购金额</m:t>
                      </m:r>
                      <m:r>
                        <a:rPr lang="en-US" altLang="zh-CN" sz="2800" b="0" i="1" dirty="0" smtClean="0">
                          <a:latin typeface="Cambria Math" panose="02040503050406030204" pitchFamily="18" charset="0"/>
                        </a:rPr>
                        <m:t>−</m:t>
                      </m:r>
                      <m:r>
                        <a:rPr lang="zh-CN" altLang="en-US" sz="2800" i="1" dirty="0" smtClean="0">
                          <a:latin typeface="Cambria Math" panose="02040503050406030204" pitchFamily="18" charset="0"/>
                        </a:rPr>
                        <m:t>认购费用</m:t>
                      </m:r>
                    </m:oMath>
                  </m:oMathPara>
                </a14:m>
                <a:endParaRPr lang="en-US" altLang="zh-CN" sz="2800" dirty="0"/>
              </a:p>
              <a:p>
                <a:endParaRPr lang="en-US" altLang="zh-CN" sz="1000" dirty="0"/>
              </a:p>
              <a:p>
                <a:pPr/>
                <a14:m>
                  <m:oMathPara xmlns:m="http://schemas.openxmlformats.org/officeDocument/2006/math">
                    <m:oMathParaPr>
                      <m:jc m:val="left"/>
                    </m:oMathParaPr>
                    <m:oMath xmlns:m="http://schemas.openxmlformats.org/officeDocument/2006/math">
                      <m:r>
                        <a:rPr lang="zh-CN" altLang="en-US" sz="2800" i="1" dirty="0" smtClean="0">
                          <a:latin typeface="Cambria Math" panose="02040503050406030204" pitchFamily="18" charset="0"/>
                        </a:rPr>
                        <m:t>认购份数</m:t>
                      </m:r>
                      <m:r>
                        <a:rPr lang="en-US" altLang="zh-CN" sz="2800" i="1" dirty="0" smtClean="0">
                          <a:latin typeface="Cambria Math" panose="02040503050406030204" pitchFamily="18" charset="0"/>
                        </a:rPr>
                        <m:t>=</m:t>
                      </m:r>
                      <m:f>
                        <m:fPr>
                          <m:ctrlPr>
                            <a:rPr lang="en-US" altLang="zh-CN" sz="2800" i="1" dirty="0" smtClean="0">
                              <a:latin typeface="Cambria Math" panose="02040503050406030204" pitchFamily="18" charset="0"/>
                            </a:rPr>
                          </m:ctrlPr>
                        </m:fPr>
                        <m:num>
                          <m:r>
                            <a:rPr lang="zh-CN" altLang="en-US" sz="2800" i="1" dirty="0">
                              <a:latin typeface="Cambria Math" panose="02040503050406030204" pitchFamily="18" charset="0"/>
                            </a:rPr>
                            <m:t>净认购</m:t>
                          </m:r>
                          <m:r>
                            <a:rPr lang="zh-CN" altLang="en-US" sz="2800" i="1" dirty="0" smtClean="0">
                              <a:latin typeface="Cambria Math" panose="02040503050406030204" pitchFamily="18" charset="0"/>
                            </a:rPr>
                            <m:t>金额</m:t>
                          </m:r>
                        </m:num>
                        <m:den>
                          <m:r>
                            <a:rPr lang="zh-CN" altLang="en-US" sz="2800" i="1" dirty="0">
                              <a:latin typeface="Cambria Math" panose="02040503050406030204" pitchFamily="18" charset="0"/>
                            </a:rPr>
                            <m:t>基金份额</m:t>
                          </m:r>
                          <m:r>
                            <a:rPr lang="zh-CN" altLang="en-US" sz="2800" i="1" dirty="0" smtClean="0">
                              <a:latin typeface="Cambria Math" panose="02040503050406030204" pitchFamily="18" charset="0"/>
                            </a:rPr>
                            <m:t>面值</m:t>
                          </m:r>
                        </m:den>
                      </m:f>
                    </m:oMath>
                  </m:oMathPara>
                </a14:m>
                <a:endParaRPr lang="zh-CN" altLang="en-US" sz="2800" dirty="0"/>
              </a:p>
            </p:txBody>
          </p:sp>
        </mc:Choice>
        <mc:Fallback xmlns="">
          <p:sp>
            <p:nvSpPr>
              <p:cNvPr id="2" name="文本框 1">
                <a:extLst>
                  <a:ext uri="{FF2B5EF4-FFF2-40B4-BE49-F238E27FC236}">
                    <a16:creationId xmlns:a16="http://schemas.microsoft.com/office/drawing/2014/main" id="{641C55CF-EFCA-DD16-E530-6B8AC1472C6B}"/>
                  </a:ext>
                </a:extLst>
              </p:cNvPr>
              <p:cNvSpPr txBox="1">
                <a:spLocks noRot="1" noChangeAspect="1" noMove="1" noResize="1" noEditPoints="1" noAdjustHandles="1" noChangeArrowheads="1" noChangeShapeType="1" noTextEdit="1"/>
              </p:cNvSpPr>
              <p:nvPr/>
            </p:nvSpPr>
            <p:spPr>
              <a:xfrm>
                <a:off x="3487273" y="1248940"/>
                <a:ext cx="5844870" cy="2172646"/>
              </a:xfrm>
              <a:prstGeom prst="rect">
                <a:avLst/>
              </a:prstGeom>
              <a:blipFill>
                <a:blip r:embed="rId3"/>
                <a:stretch>
                  <a:fillRect/>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A8876ECC-BD80-6469-668C-0E4E8D9F8089}"/>
              </a:ext>
            </a:extLst>
          </p:cNvPr>
          <p:cNvSpPr txBox="1"/>
          <p:nvPr/>
        </p:nvSpPr>
        <p:spPr>
          <a:xfrm>
            <a:off x="0" y="3294488"/>
            <a:ext cx="2330824" cy="523220"/>
          </a:xfrm>
          <a:prstGeom prst="rect">
            <a:avLst/>
          </a:prstGeom>
          <a:noFill/>
        </p:spPr>
        <p:txBody>
          <a:bodyPr wrap="square" rtlCol="0">
            <a:spAutoFit/>
          </a:bodyPr>
          <a:lstStyle/>
          <a:p>
            <a:pPr algn="l"/>
            <a:r>
              <a:rPr lang="zh-CN" altLang="en-US" sz="2800" dirty="0"/>
              <a:t>基金发行费用</a:t>
            </a:r>
          </a:p>
        </p:txBody>
      </p:sp>
      <p:sp>
        <p:nvSpPr>
          <p:cNvPr id="6" name="对话气泡: 椭圆形 5">
            <a:extLst>
              <a:ext uri="{FF2B5EF4-FFF2-40B4-BE49-F238E27FC236}">
                <a16:creationId xmlns:a16="http://schemas.microsoft.com/office/drawing/2014/main" id="{B938B9EB-6695-BBC5-C6D5-EAD479C8FDB1}"/>
              </a:ext>
            </a:extLst>
          </p:cNvPr>
          <p:cNvSpPr/>
          <p:nvPr/>
        </p:nvSpPr>
        <p:spPr>
          <a:xfrm>
            <a:off x="8583575" y="835707"/>
            <a:ext cx="2814919" cy="693331"/>
          </a:xfrm>
          <a:prstGeom prst="wedgeEllipseCallout">
            <a:avLst>
              <a:gd name="adj1" fmla="val -31617"/>
              <a:gd name="adj2" fmla="val 80059"/>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800" dirty="0">
                <a:solidFill>
                  <a:srgbClr val="FF0000"/>
                </a:solidFill>
              </a:rPr>
              <a:t>金额费率法</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1C52E3D-64AF-B2EE-9574-DB385FDD18F4}"/>
                  </a:ext>
                </a:extLst>
              </p:cNvPr>
              <p:cNvSpPr txBox="1"/>
              <p:nvPr/>
            </p:nvSpPr>
            <p:spPr>
              <a:xfrm>
                <a:off x="3487273" y="3690610"/>
                <a:ext cx="5833648" cy="2649443"/>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zh-CN" altLang="en-US" sz="2800" i="1" dirty="0" smtClean="0">
                          <a:latin typeface="Cambria Math" panose="02040503050406030204" pitchFamily="18" charset="0"/>
                        </a:rPr>
                        <m:t>净认购金额</m:t>
                      </m:r>
                      <m:r>
                        <a:rPr lang="en-US" altLang="zh-CN" sz="2800" b="0" i="1" dirty="0" smtClean="0">
                          <a:latin typeface="Cambria Math" panose="02040503050406030204" pitchFamily="18" charset="0"/>
                        </a:rPr>
                        <m:t>=</m:t>
                      </m:r>
                      <m:f>
                        <m:fPr>
                          <m:ctrlPr>
                            <a:rPr lang="en-US" altLang="zh-CN" sz="2800" b="0" i="1" dirty="0" smtClean="0">
                              <a:latin typeface="Cambria Math" panose="02040503050406030204" pitchFamily="18" charset="0"/>
                            </a:rPr>
                          </m:ctrlPr>
                        </m:fPr>
                        <m:num>
                          <m:r>
                            <a:rPr lang="zh-CN" altLang="en-US" sz="2800" i="1" dirty="0">
                              <a:latin typeface="Cambria Math" panose="02040503050406030204" pitchFamily="18" charset="0"/>
                            </a:rPr>
                            <m:t>认购</m:t>
                          </m:r>
                          <m:r>
                            <a:rPr lang="zh-CN" altLang="en-US" sz="2800" i="1" dirty="0" smtClean="0">
                              <a:latin typeface="Cambria Math" panose="02040503050406030204" pitchFamily="18" charset="0"/>
                            </a:rPr>
                            <m:t>金额</m:t>
                          </m:r>
                        </m:num>
                        <m:den>
                          <m:r>
                            <a:rPr lang="en-US" altLang="zh-CN" sz="2800" b="0" i="1" dirty="0" smtClean="0">
                              <a:latin typeface="Cambria Math" panose="02040503050406030204" pitchFamily="18" charset="0"/>
                            </a:rPr>
                            <m:t>1</m:t>
                          </m:r>
                          <m:r>
                            <a:rPr lang="en-US" altLang="zh-CN" sz="2800" i="1" dirty="0">
                              <a:latin typeface="Cambria Math" panose="02040503050406030204" pitchFamily="18" charset="0"/>
                            </a:rPr>
                            <m:t>+</m:t>
                          </m:r>
                          <m:r>
                            <a:rPr lang="zh-CN" altLang="en-US" sz="2800" i="1" dirty="0" smtClean="0">
                              <a:latin typeface="Cambria Math" panose="02040503050406030204" pitchFamily="18" charset="0"/>
                            </a:rPr>
                            <m:t>认购</m:t>
                          </m:r>
                          <m:r>
                            <a:rPr lang="zh-CN" altLang="en-US" sz="2800" i="1" dirty="0">
                              <a:latin typeface="Cambria Math" panose="02040503050406030204" pitchFamily="18" charset="0"/>
                            </a:rPr>
                            <m:t>费率</m:t>
                          </m:r>
                        </m:den>
                      </m:f>
                    </m:oMath>
                  </m:oMathPara>
                </a14:m>
                <a:endParaRPr lang="en-US" altLang="zh-CN" sz="2800" dirty="0"/>
              </a:p>
              <a:p>
                <a:endParaRPr lang="en-US" altLang="zh-CN" sz="1000" dirty="0"/>
              </a:p>
              <a:p>
                <a:pPr/>
                <a14:m>
                  <m:oMathPara xmlns:m="http://schemas.openxmlformats.org/officeDocument/2006/math">
                    <m:oMathParaPr>
                      <m:jc m:val="left"/>
                    </m:oMathParaPr>
                    <m:oMath xmlns:m="http://schemas.openxmlformats.org/officeDocument/2006/math">
                      <m:r>
                        <a:rPr lang="zh-CN" altLang="en-US" sz="2800" i="1" dirty="0">
                          <a:latin typeface="Cambria Math" panose="02040503050406030204" pitchFamily="18" charset="0"/>
                        </a:rPr>
                        <m:t>认购费用</m:t>
                      </m:r>
                      <m:r>
                        <a:rPr lang="en-US" altLang="zh-CN" sz="2800" i="1" dirty="0" smtClean="0">
                          <a:latin typeface="Cambria Math" panose="02040503050406030204" pitchFamily="18" charset="0"/>
                        </a:rPr>
                        <m:t>=</m:t>
                      </m:r>
                      <m:r>
                        <a:rPr lang="zh-CN" altLang="en-US" sz="2800" i="1" dirty="0">
                          <a:latin typeface="Cambria Math" panose="02040503050406030204" pitchFamily="18" charset="0"/>
                        </a:rPr>
                        <m:t>净认购金额</m:t>
                      </m:r>
                      <m:r>
                        <a:rPr lang="en-US" altLang="zh-CN" sz="2800" i="1" dirty="0" smtClean="0">
                          <a:latin typeface="Cambria Math" panose="02040503050406030204" pitchFamily="18" charset="0"/>
                          <a:ea typeface="Cambria Math" panose="02040503050406030204" pitchFamily="18" charset="0"/>
                        </a:rPr>
                        <m:t>×</m:t>
                      </m:r>
                      <m:r>
                        <a:rPr lang="zh-CN" altLang="en-US" sz="2800" i="1" dirty="0" smtClean="0">
                          <a:latin typeface="Cambria Math" panose="02040503050406030204" pitchFamily="18" charset="0"/>
                        </a:rPr>
                        <m:t>认购费率</m:t>
                      </m:r>
                    </m:oMath>
                  </m:oMathPara>
                </a14:m>
                <a:endParaRPr lang="en-US" altLang="zh-CN" sz="2800" dirty="0"/>
              </a:p>
              <a:p>
                <a:endParaRPr lang="en-US" altLang="zh-CN" sz="1000" dirty="0"/>
              </a:p>
              <a:p>
                <a:pPr/>
                <a14:m>
                  <m:oMathPara xmlns:m="http://schemas.openxmlformats.org/officeDocument/2006/math">
                    <m:oMathParaPr>
                      <m:jc m:val="left"/>
                    </m:oMathParaPr>
                    <m:oMath xmlns:m="http://schemas.openxmlformats.org/officeDocument/2006/math">
                      <m:r>
                        <a:rPr lang="zh-CN" altLang="en-US" sz="2800" i="1" dirty="0" smtClean="0">
                          <a:latin typeface="Cambria Math" panose="02040503050406030204" pitchFamily="18" charset="0"/>
                        </a:rPr>
                        <m:t>认购份数</m:t>
                      </m:r>
                      <m:r>
                        <a:rPr lang="en-US" altLang="zh-CN" sz="2800" i="1" dirty="0" smtClean="0">
                          <a:latin typeface="Cambria Math" panose="02040503050406030204" pitchFamily="18" charset="0"/>
                        </a:rPr>
                        <m:t>=</m:t>
                      </m:r>
                      <m:f>
                        <m:fPr>
                          <m:ctrlPr>
                            <a:rPr lang="en-US" altLang="zh-CN" sz="2800" i="1" dirty="0" smtClean="0">
                              <a:latin typeface="Cambria Math" panose="02040503050406030204" pitchFamily="18" charset="0"/>
                            </a:rPr>
                          </m:ctrlPr>
                        </m:fPr>
                        <m:num>
                          <m:r>
                            <a:rPr lang="zh-CN" altLang="en-US" sz="2800" i="1" dirty="0">
                              <a:latin typeface="Cambria Math" panose="02040503050406030204" pitchFamily="18" charset="0"/>
                            </a:rPr>
                            <m:t>净认购</m:t>
                          </m:r>
                          <m:r>
                            <a:rPr lang="zh-CN" altLang="en-US" sz="2800" i="1" dirty="0" smtClean="0">
                              <a:latin typeface="Cambria Math" panose="02040503050406030204" pitchFamily="18" charset="0"/>
                            </a:rPr>
                            <m:t>金额</m:t>
                          </m:r>
                        </m:num>
                        <m:den>
                          <m:r>
                            <a:rPr lang="zh-CN" altLang="en-US" sz="2800" i="1" dirty="0">
                              <a:latin typeface="Cambria Math" panose="02040503050406030204" pitchFamily="18" charset="0"/>
                            </a:rPr>
                            <m:t>基金份额</m:t>
                          </m:r>
                          <m:r>
                            <a:rPr lang="zh-CN" altLang="en-US" sz="2800" i="1" dirty="0" smtClean="0">
                              <a:latin typeface="Cambria Math" panose="02040503050406030204" pitchFamily="18" charset="0"/>
                            </a:rPr>
                            <m:t>面值</m:t>
                          </m:r>
                        </m:den>
                      </m:f>
                    </m:oMath>
                  </m:oMathPara>
                </a14:m>
                <a:endParaRPr lang="zh-CN" altLang="en-US" sz="2800" dirty="0"/>
              </a:p>
            </p:txBody>
          </p:sp>
        </mc:Choice>
        <mc:Fallback xmlns="">
          <p:sp>
            <p:nvSpPr>
              <p:cNvPr id="7" name="文本框 6">
                <a:extLst>
                  <a:ext uri="{FF2B5EF4-FFF2-40B4-BE49-F238E27FC236}">
                    <a16:creationId xmlns:a16="http://schemas.microsoft.com/office/drawing/2014/main" id="{31C52E3D-64AF-B2EE-9574-DB385FDD18F4}"/>
                  </a:ext>
                </a:extLst>
              </p:cNvPr>
              <p:cNvSpPr txBox="1">
                <a:spLocks noRot="1" noChangeAspect="1" noMove="1" noResize="1" noEditPoints="1" noAdjustHandles="1" noChangeArrowheads="1" noChangeShapeType="1" noTextEdit="1"/>
              </p:cNvSpPr>
              <p:nvPr/>
            </p:nvSpPr>
            <p:spPr>
              <a:xfrm>
                <a:off x="3487273" y="3690610"/>
                <a:ext cx="5833648" cy="2649443"/>
              </a:xfrm>
              <a:prstGeom prst="rect">
                <a:avLst/>
              </a:prstGeom>
              <a:blipFill>
                <a:blip r:embed="rId4"/>
                <a:stretch>
                  <a:fillRect/>
                </a:stretch>
              </a:blipFill>
            </p:spPr>
            <p:txBody>
              <a:bodyPr/>
              <a:lstStyle/>
              <a:p>
                <a:r>
                  <a:rPr lang="zh-CN" altLang="en-US">
                    <a:noFill/>
                  </a:rPr>
                  <a:t> </a:t>
                </a:r>
              </a:p>
            </p:txBody>
          </p:sp>
        </mc:Fallback>
      </mc:AlternateContent>
      <p:sp>
        <p:nvSpPr>
          <p:cNvPr id="8" name="对话气泡: 椭圆形 7">
            <a:extLst>
              <a:ext uri="{FF2B5EF4-FFF2-40B4-BE49-F238E27FC236}">
                <a16:creationId xmlns:a16="http://schemas.microsoft.com/office/drawing/2014/main" id="{D7E5ACFB-3B57-423F-0479-E2B9CFAEA334}"/>
              </a:ext>
            </a:extLst>
          </p:cNvPr>
          <p:cNvSpPr/>
          <p:nvPr/>
        </p:nvSpPr>
        <p:spPr>
          <a:xfrm>
            <a:off x="8583575" y="3939049"/>
            <a:ext cx="2814919" cy="693331"/>
          </a:xfrm>
          <a:prstGeom prst="wedgeEllipseCallout">
            <a:avLst>
              <a:gd name="adj1" fmla="val -31617"/>
              <a:gd name="adj2" fmla="val 80059"/>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800" dirty="0">
                <a:solidFill>
                  <a:srgbClr val="FF0000"/>
                </a:solidFill>
              </a:rPr>
              <a:t>净额费率法</a:t>
            </a:r>
          </a:p>
        </p:txBody>
      </p:sp>
      <p:cxnSp>
        <p:nvCxnSpPr>
          <p:cNvPr id="10" name="直接箭头连接符 9">
            <a:extLst>
              <a:ext uri="{FF2B5EF4-FFF2-40B4-BE49-F238E27FC236}">
                <a16:creationId xmlns:a16="http://schemas.microsoft.com/office/drawing/2014/main" id="{570B4B32-2F60-A58E-C5F9-8236F1499AF1}"/>
              </a:ext>
            </a:extLst>
          </p:cNvPr>
          <p:cNvCxnSpPr>
            <a:stCxn id="3" idx="3"/>
            <a:endCxn id="2" idx="1"/>
          </p:cNvCxnSpPr>
          <p:nvPr/>
        </p:nvCxnSpPr>
        <p:spPr>
          <a:xfrm flipV="1">
            <a:off x="2330824" y="2335263"/>
            <a:ext cx="1156449" cy="1220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76DC732B-2E27-437E-F1AA-ED398BFBEDCA}"/>
              </a:ext>
            </a:extLst>
          </p:cNvPr>
          <p:cNvCxnSpPr>
            <a:stCxn id="3" idx="3"/>
            <a:endCxn id="7" idx="1"/>
          </p:cNvCxnSpPr>
          <p:nvPr/>
        </p:nvCxnSpPr>
        <p:spPr>
          <a:xfrm>
            <a:off x="2330824" y="3556098"/>
            <a:ext cx="1156449" cy="1459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49207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332711" y="250621"/>
            <a:ext cx="2954656"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封闭式基金折价之谜</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4765AC11-0FDC-A502-D1DA-07BA88DCF917}"/>
              </a:ext>
            </a:extLst>
          </p:cNvPr>
          <p:cNvSpPr txBox="1"/>
          <p:nvPr/>
        </p:nvSpPr>
        <p:spPr>
          <a:xfrm>
            <a:off x="489337" y="3167390"/>
            <a:ext cx="10994451" cy="523220"/>
          </a:xfrm>
          <a:prstGeom prst="rect">
            <a:avLst/>
          </a:prstGeom>
          <a:noFill/>
        </p:spPr>
        <p:txBody>
          <a:bodyPr wrap="square" rtlCol="0">
            <a:spAutoFit/>
          </a:bodyPr>
          <a:lstStyle/>
          <a:p>
            <a:pPr algn="l"/>
            <a:r>
              <a:rPr lang="zh-CN" altLang="en-US" sz="2800" dirty="0"/>
              <a:t>思考题：请简单阐述“封闭式基金折价之谜”。并简要谈谈其可能原因。</a:t>
            </a:r>
          </a:p>
        </p:txBody>
      </p:sp>
    </p:spTree>
    <p:extLst>
      <p:ext uri="{BB962C8B-B14F-4D97-AF65-F5344CB8AC3E}">
        <p14:creationId xmlns:p14="http://schemas.microsoft.com/office/powerpoint/2010/main" val="36757950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332711" y="250621"/>
            <a:ext cx="2954656"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封闭式基金折价之谜</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8C80C0E4-5EE8-31A8-CFAA-E93EA3B2BBB3}"/>
                  </a:ext>
                </a:extLst>
              </p:cNvPr>
              <p:cNvSpPr txBox="1"/>
              <p:nvPr/>
            </p:nvSpPr>
            <p:spPr>
              <a:xfrm>
                <a:off x="439271" y="2387208"/>
                <a:ext cx="11313459" cy="2083584"/>
              </a:xfrm>
              <a:prstGeom prst="rect">
                <a:avLst/>
              </a:prstGeom>
              <a:noFill/>
            </p:spPr>
            <p:txBody>
              <a:bodyPr wrap="square">
                <a:spAutoFit/>
              </a:bodyPr>
              <a:lstStyle/>
              <a:p>
                <a:r>
                  <a:rPr lang="zh-CN" altLang="en-US" sz="2800" b="1" dirty="0"/>
                  <a:t>封闭式基金折价之谜</a:t>
                </a:r>
                <a:r>
                  <a:rPr lang="zh-CN" altLang="en-US" sz="2800" dirty="0"/>
                  <a:t>：是指封闭式基金的价格与净资产值长期处于背离状态，指在发行之后其在</a:t>
                </a:r>
                <a:r>
                  <a:rPr lang="zh-CN" altLang="en-US" sz="2800" dirty="0">
                    <a:solidFill>
                      <a:srgbClr val="FF0000"/>
                    </a:solidFill>
                  </a:rPr>
                  <a:t>二级市场交易的价格长期低于其实际净值</a:t>
                </a:r>
                <a:r>
                  <a:rPr lang="zh-CN" altLang="en-US" sz="2800" dirty="0"/>
                  <a:t>。</a:t>
                </a:r>
                <a:endParaRPr lang="en-US" altLang="zh-CN" sz="2800" dirty="0"/>
              </a:p>
              <a:p>
                <a:endParaRPr lang="en-US" altLang="zh-CN" sz="1400" dirty="0"/>
              </a:p>
              <a:p>
                <a:pPr/>
                <a14:m>
                  <m:oMathPara xmlns:m="http://schemas.openxmlformats.org/officeDocument/2006/math">
                    <m:oMathParaPr>
                      <m:jc m:val="centerGroup"/>
                    </m:oMathParaPr>
                    <m:oMath xmlns:m="http://schemas.openxmlformats.org/officeDocument/2006/math">
                      <m:r>
                        <a:rPr lang="zh-CN" altLang="en-US" sz="2800" i="1" dirty="0" smtClean="0">
                          <a:latin typeface="Cambria Math" panose="02040503050406030204" pitchFamily="18" charset="0"/>
                        </a:rPr>
                        <m:t>折价率</m:t>
                      </m:r>
                      <m:r>
                        <a:rPr lang="en-US" altLang="zh-CN" sz="2800" b="0" i="1" dirty="0" smtClean="0">
                          <a:latin typeface="Cambria Math" panose="02040503050406030204" pitchFamily="18" charset="0"/>
                        </a:rPr>
                        <m:t>=</m:t>
                      </m:r>
                      <m:f>
                        <m:fPr>
                          <m:ctrlPr>
                            <a:rPr lang="en-US" altLang="zh-CN" sz="2800" b="0" i="1" dirty="0" smtClean="0">
                              <a:latin typeface="Cambria Math" panose="02040503050406030204" pitchFamily="18" charset="0"/>
                            </a:rPr>
                          </m:ctrlPr>
                        </m:fPr>
                        <m:num>
                          <m:r>
                            <a:rPr lang="zh-CN" altLang="en-US" sz="2800" i="1" dirty="0">
                              <a:latin typeface="Cambria Math" panose="02040503050406030204" pitchFamily="18" charset="0"/>
                            </a:rPr>
                            <m:t>基金</m:t>
                          </m:r>
                          <m:r>
                            <a:rPr lang="zh-CN" altLang="en-US" sz="2800" i="1" dirty="0" smtClean="0">
                              <a:latin typeface="Cambria Math" panose="02040503050406030204" pitchFamily="18" charset="0"/>
                            </a:rPr>
                            <m:t>市场</m:t>
                          </m:r>
                          <m:r>
                            <a:rPr lang="zh-CN" altLang="en-US" sz="2800" i="1" dirty="0">
                              <a:latin typeface="Cambria Math" panose="02040503050406030204" pitchFamily="18" charset="0"/>
                            </a:rPr>
                            <m:t>价格</m:t>
                          </m:r>
                          <m:r>
                            <a:rPr lang="en-US" altLang="zh-CN" sz="2800" b="0" i="1" dirty="0" smtClean="0">
                              <a:latin typeface="Cambria Math" panose="02040503050406030204" pitchFamily="18" charset="0"/>
                            </a:rPr>
                            <m:t>−</m:t>
                          </m:r>
                          <m:r>
                            <a:rPr lang="zh-CN" altLang="en-US" sz="2800" i="1" dirty="0">
                              <a:latin typeface="Cambria Math" panose="02040503050406030204" pitchFamily="18" charset="0"/>
                            </a:rPr>
                            <m:t>单位</m:t>
                          </m:r>
                          <m:r>
                            <a:rPr lang="zh-CN" altLang="en-US" sz="2800" i="1" dirty="0" smtClean="0">
                              <a:latin typeface="Cambria Math" panose="02040503050406030204" pitchFamily="18" charset="0"/>
                            </a:rPr>
                            <m:t>资产</m:t>
                          </m:r>
                          <m:r>
                            <a:rPr lang="zh-CN" altLang="en-US" sz="2800" i="1" dirty="0">
                              <a:latin typeface="Cambria Math" panose="02040503050406030204" pitchFamily="18" charset="0"/>
                            </a:rPr>
                            <m:t>净值</m:t>
                          </m:r>
                        </m:num>
                        <m:den>
                          <m:r>
                            <a:rPr lang="zh-CN" altLang="en-US" sz="2800" i="1" dirty="0">
                              <a:latin typeface="Cambria Math" panose="02040503050406030204" pitchFamily="18" charset="0"/>
                            </a:rPr>
                            <m:t>单位</m:t>
                          </m:r>
                          <m:r>
                            <a:rPr lang="zh-CN" altLang="en-US" sz="2800" i="1" dirty="0" smtClean="0">
                              <a:latin typeface="Cambria Math" panose="02040503050406030204" pitchFamily="18" charset="0"/>
                            </a:rPr>
                            <m:t>资产</m:t>
                          </m:r>
                          <m:r>
                            <a:rPr lang="zh-CN" altLang="en-US" sz="2800" i="1" dirty="0">
                              <a:latin typeface="Cambria Math" panose="02040503050406030204" pitchFamily="18" charset="0"/>
                            </a:rPr>
                            <m:t>净值</m:t>
                          </m:r>
                        </m:den>
                      </m:f>
                      <m:r>
                        <a:rPr lang="en-US" altLang="zh-CN" sz="2800" b="0" i="1" dirty="0" smtClean="0">
                          <a:latin typeface="Cambria Math" panose="02040503050406030204" pitchFamily="18" charset="0"/>
                          <a:ea typeface="Cambria Math" panose="02040503050406030204" pitchFamily="18" charset="0"/>
                        </a:rPr>
                        <m:t>×100</m:t>
                      </m:r>
                      <m:r>
                        <a:rPr lang="en-US" altLang="zh-CN" sz="2800" b="0" i="0" dirty="0" smtClean="0">
                          <a:latin typeface="Cambria Math" panose="02040503050406030204" pitchFamily="18" charset="0"/>
                          <a:ea typeface="Cambria Math" panose="02040503050406030204" pitchFamily="18" charset="0"/>
                        </a:rPr>
                        <m:t>%</m:t>
                      </m:r>
                    </m:oMath>
                  </m:oMathPara>
                </a14:m>
                <a:endParaRPr lang="en-US" altLang="zh-CN" sz="2800" dirty="0"/>
              </a:p>
            </p:txBody>
          </p:sp>
        </mc:Choice>
        <mc:Fallback xmlns="">
          <p:sp>
            <p:nvSpPr>
              <p:cNvPr id="3" name="文本框 2">
                <a:extLst>
                  <a:ext uri="{FF2B5EF4-FFF2-40B4-BE49-F238E27FC236}">
                    <a16:creationId xmlns:a16="http://schemas.microsoft.com/office/drawing/2014/main" id="{8C80C0E4-5EE8-31A8-CFAA-E93EA3B2BBB3}"/>
                  </a:ext>
                </a:extLst>
              </p:cNvPr>
              <p:cNvSpPr txBox="1">
                <a:spLocks noRot="1" noChangeAspect="1" noMove="1" noResize="1" noEditPoints="1" noAdjustHandles="1" noChangeArrowheads="1" noChangeShapeType="1" noTextEdit="1"/>
              </p:cNvSpPr>
              <p:nvPr/>
            </p:nvSpPr>
            <p:spPr>
              <a:xfrm>
                <a:off x="439271" y="2387208"/>
                <a:ext cx="11313459" cy="2083584"/>
              </a:xfrm>
              <a:prstGeom prst="rect">
                <a:avLst/>
              </a:prstGeom>
              <a:blipFill>
                <a:blip r:embed="rId3"/>
                <a:stretch>
                  <a:fillRect l="-1078" t="-351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667669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332711" y="250621"/>
            <a:ext cx="2954656"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封闭式基金折价之谜</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4" name="文本框 3">
            <a:extLst>
              <a:ext uri="{FF2B5EF4-FFF2-40B4-BE49-F238E27FC236}">
                <a16:creationId xmlns:a16="http://schemas.microsoft.com/office/drawing/2014/main" id="{48933534-9B60-6C4B-7156-D0AD0A6CA3A8}"/>
              </a:ext>
            </a:extLst>
          </p:cNvPr>
          <p:cNvSpPr txBox="1"/>
          <p:nvPr/>
        </p:nvSpPr>
        <p:spPr>
          <a:xfrm>
            <a:off x="322729" y="1460238"/>
            <a:ext cx="11546543" cy="4401205"/>
          </a:xfrm>
          <a:prstGeom prst="rect">
            <a:avLst/>
          </a:prstGeom>
          <a:noFill/>
        </p:spPr>
        <p:txBody>
          <a:bodyPr wrap="square">
            <a:spAutoFit/>
          </a:bodyPr>
          <a:lstStyle/>
          <a:p>
            <a:r>
              <a:rPr lang="zh-CN" altLang="en-US" sz="2800" dirty="0"/>
              <a:t>学术界的看法：金融经济学家们认为封闭式基金折价的主要成因可能有：</a:t>
            </a:r>
          </a:p>
          <a:p>
            <a:r>
              <a:rPr lang="zh-CN" altLang="en-US" sz="2800" dirty="0"/>
              <a:t>①</a:t>
            </a:r>
            <a:r>
              <a:rPr lang="zh-CN" altLang="en-US" sz="2800" b="1" dirty="0"/>
              <a:t>基金资产流动性欠缺</a:t>
            </a:r>
            <a:r>
              <a:rPr lang="zh-CN" altLang="en-US" sz="2800" dirty="0"/>
              <a:t>：基金的投资组合主要由流动性欠佳的资产组成，因此经理们在计算基金净值时可能没有充分考虑到这些资产的应计低流动性折扣。另外，基金规模庞大，容易对市场形成影响，导致基金卖什么证券，什么证券就会降价。</a:t>
            </a:r>
          </a:p>
          <a:p>
            <a:r>
              <a:rPr lang="zh-CN" altLang="en-US" sz="2800" dirty="0"/>
              <a:t>②</a:t>
            </a:r>
            <a:r>
              <a:rPr lang="zh-CN" altLang="en-US" sz="2800" b="1" dirty="0"/>
              <a:t>潜在的税负</a:t>
            </a:r>
            <a:r>
              <a:rPr lang="zh-CN" altLang="en-US" sz="2800" dirty="0"/>
              <a:t>：基金净值中包含有大笔尚未派发的盈利，未实现资本利得引发税负可能，需要就这部分盈利缴纳所得税的新投资者要求额外的价格折让补偿；</a:t>
            </a:r>
          </a:p>
          <a:p>
            <a:r>
              <a:rPr lang="zh-CN" altLang="en-US" sz="2800" dirty="0"/>
              <a:t>③</a:t>
            </a:r>
            <a:r>
              <a:rPr lang="zh-CN" altLang="en-US" sz="2800" b="1" dirty="0"/>
              <a:t>业绩预期理论</a:t>
            </a:r>
            <a:r>
              <a:rPr lang="zh-CN" altLang="en-US" sz="2800" dirty="0"/>
              <a:t>：投资者对基金管理人的管理才能有自己的理解。卓越的才能带来良好的预期，进而带来溢价。</a:t>
            </a:r>
          </a:p>
        </p:txBody>
      </p:sp>
    </p:spTree>
    <p:extLst>
      <p:ext uri="{BB962C8B-B14F-4D97-AF65-F5344CB8AC3E}">
        <p14:creationId xmlns:p14="http://schemas.microsoft.com/office/powerpoint/2010/main" val="3410151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332711" y="250621"/>
            <a:ext cx="2954656"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封闭式基金折价之谜</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4" name="文本框 3">
            <a:extLst>
              <a:ext uri="{FF2B5EF4-FFF2-40B4-BE49-F238E27FC236}">
                <a16:creationId xmlns:a16="http://schemas.microsoft.com/office/drawing/2014/main" id="{48933534-9B60-6C4B-7156-D0AD0A6CA3A8}"/>
              </a:ext>
            </a:extLst>
          </p:cNvPr>
          <p:cNvSpPr txBox="1"/>
          <p:nvPr/>
        </p:nvSpPr>
        <p:spPr>
          <a:xfrm>
            <a:off x="322728" y="1443841"/>
            <a:ext cx="11546543" cy="3970318"/>
          </a:xfrm>
          <a:prstGeom prst="rect">
            <a:avLst/>
          </a:prstGeom>
          <a:noFill/>
        </p:spPr>
        <p:txBody>
          <a:bodyPr wrap="square">
            <a:spAutoFit/>
          </a:bodyPr>
          <a:lstStyle/>
          <a:p>
            <a:r>
              <a:rPr lang="zh-CN" altLang="en-US" sz="2800" dirty="0"/>
              <a:t>④</a:t>
            </a:r>
            <a:r>
              <a:rPr lang="zh-CN" altLang="en-US" sz="2800" b="1" dirty="0"/>
              <a:t>市场分割假说</a:t>
            </a:r>
            <a:r>
              <a:rPr lang="zh-CN" altLang="en-US" sz="2800" dirty="0"/>
              <a:t>：金融市场间的相关性有限，基金和构成基金的股票等资产在不同市场分别交易，流动性未必相等，</a:t>
            </a:r>
            <a:r>
              <a:rPr lang="zh-CN" altLang="en-US" sz="2800" dirty="0">
                <a:solidFill>
                  <a:srgbClr val="FF0000"/>
                </a:solidFill>
              </a:rPr>
              <a:t>一</a:t>
            </a:r>
            <a:r>
              <a:rPr lang="zh-CN" altLang="en-US" sz="2800">
                <a:solidFill>
                  <a:srgbClr val="FF0000"/>
                </a:solidFill>
              </a:rPr>
              <a:t>价定律（</a:t>
            </a:r>
            <a:r>
              <a:rPr lang="en-US" altLang="zh-CN" sz="2800" dirty="0">
                <a:solidFill>
                  <a:srgbClr val="FF0000"/>
                </a:solidFill>
              </a:rPr>
              <a:t>one price theory</a:t>
            </a:r>
            <a:r>
              <a:rPr lang="zh-CN" altLang="en-US" sz="2800" dirty="0">
                <a:solidFill>
                  <a:srgbClr val="FF0000"/>
                </a:solidFill>
              </a:rPr>
              <a:t>）不适用， 同质商品未必相同定价</a:t>
            </a:r>
            <a:r>
              <a:rPr lang="zh-CN" altLang="en-US" sz="2800" dirty="0"/>
              <a:t>。</a:t>
            </a:r>
          </a:p>
          <a:p>
            <a:r>
              <a:rPr lang="zh-CN" altLang="en-US" sz="2800" dirty="0"/>
              <a:t>⑤</a:t>
            </a:r>
            <a:r>
              <a:rPr lang="zh-CN" altLang="en-US" sz="2800" b="1" dirty="0"/>
              <a:t>代理成本</a:t>
            </a:r>
            <a:r>
              <a:rPr lang="zh-CN" altLang="en-US" sz="2800" dirty="0"/>
              <a:t>：新投资者要求就投资经理的低业务能力、低道德水准和高管理费用得到额外的价格折让补偿。</a:t>
            </a:r>
            <a:endParaRPr lang="en-US" altLang="zh-CN" sz="2800" dirty="0"/>
          </a:p>
          <a:p>
            <a:r>
              <a:rPr lang="zh-CN" altLang="en-US" sz="2800" dirty="0"/>
              <a:t>⑥</a:t>
            </a:r>
            <a:r>
              <a:rPr lang="zh-CN" altLang="en-US" sz="2800" b="1" dirty="0"/>
              <a:t>投资者情绪</a:t>
            </a:r>
            <a:r>
              <a:rPr lang="zh-CN" altLang="en-US" sz="2800" dirty="0"/>
              <a:t>：当投资者预期自己所投资的封闭式基金比基金的投资组合风险更大时，他们所愿意付出的价格就会比基金净值要低一些。我国封闭式基金的巨幅折价主要是由投资者情绪决定的。投资者的盲目抛弃所导致的高折价率意味着我国的封闭式基金暗藏着较大的投资价值。</a:t>
            </a:r>
          </a:p>
        </p:txBody>
      </p:sp>
    </p:spTree>
    <p:extLst>
      <p:ext uri="{BB962C8B-B14F-4D97-AF65-F5344CB8AC3E}">
        <p14:creationId xmlns:p14="http://schemas.microsoft.com/office/powerpoint/2010/main" val="23756712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332715" y="250621"/>
            <a:ext cx="2954656"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证券投资基金的成本</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DDB4893C-194C-9A43-186C-6A061C2F53F9}"/>
              </a:ext>
            </a:extLst>
          </p:cNvPr>
          <p:cNvSpPr txBox="1"/>
          <p:nvPr/>
        </p:nvSpPr>
        <p:spPr>
          <a:xfrm>
            <a:off x="0" y="3411070"/>
            <a:ext cx="2329803" cy="954107"/>
          </a:xfrm>
          <a:prstGeom prst="rect">
            <a:avLst/>
          </a:prstGeom>
          <a:noFill/>
        </p:spPr>
        <p:txBody>
          <a:bodyPr wrap="square" rtlCol="0">
            <a:spAutoFit/>
          </a:bodyPr>
          <a:lstStyle/>
          <a:p>
            <a:pPr algn="ctr"/>
            <a:r>
              <a:rPr lang="zh-CN" altLang="en-US" sz="2800" dirty="0"/>
              <a:t>证券投资基金的成本</a:t>
            </a:r>
          </a:p>
        </p:txBody>
      </p:sp>
      <p:sp>
        <p:nvSpPr>
          <p:cNvPr id="3" name="左大括号 2">
            <a:extLst>
              <a:ext uri="{FF2B5EF4-FFF2-40B4-BE49-F238E27FC236}">
                <a16:creationId xmlns:a16="http://schemas.microsoft.com/office/drawing/2014/main" id="{E4730F3D-7D37-EAD3-5D09-61CBDC035D41}"/>
              </a:ext>
            </a:extLst>
          </p:cNvPr>
          <p:cNvSpPr/>
          <p:nvPr/>
        </p:nvSpPr>
        <p:spPr>
          <a:xfrm>
            <a:off x="2248101" y="1818555"/>
            <a:ext cx="287889" cy="413913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D0CFAD7A-2861-7205-266F-7BB0F544FACB}"/>
                  </a:ext>
                </a:extLst>
              </p:cNvPr>
              <p:cNvSpPr txBox="1"/>
              <p:nvPr/>
            </p:nvSpPr>
            <p:spPr>
              <a:xfrm>
                <a:off x="2535990" y="1016556"/>
                <a:ext cx="9614518" cy="1601977"/>
              </a:xfrm>
              <a:prstGeom prst="rect">
                <a:avLst/>
              </a:prstGeom>
              <a:noFill/>
            </p:spPr>
            <p:txBody>
              <a:bodyPr wrap="square" rtlCol="0">
                <a:spAutoFit/>
              </a:bodyPr>
              <a:lstStyle/>
              <a:p>
                <a:pPr algn="l"/>
                <a:r>
                  <a:rPr lang="zh-CN" altLang="en-US" sz="2800" b="1" dirty="0"/>
                  <a:t>基金管理费</a:t>
                </a:r>
                <a:r>
                  <a:rPr lang="zh-CN" altLang="en-US" sz="2800" dirty="0"/>
                  <a:t>：在我国按前一天基金净值逐日计提</a:t>
                </a:r>
                <a:endParaRPr lang="en-US" altLang="zh-CN" sz="2800" dirty="0"/>
              </a:p>
              <a:p>
                <a:pPr algn="l"/>
                <a:endParaRPr lang="en-US" altLang="zh-CN" sz="1400" i="1" dirty="0">
                  <a:solidFill>
                    <a:srgbClr val="FF0000"/>
                  </a:solidFill>
                  <a:latin typeface="Cambria Math" panose="02040503050406030204" pitchFamily="18" charset="0"/>
                </a:endParaRPr>
              </a:p>
              <a:p>
                <a:pPr algn="l"/>
                <a14:m>
                  <m:oMathPara xmlns:m="http://schemas.openxmlformats.org/officeDocument/2006/math">
                    <m:oMathParaPr>
                      <m:jc m:val="left"/>
                    </m:oMathParaPr>
                    <m:oMath xmlns:m="http://schemas.openxmlformats.org/officeDocument/2006/math">
                      <m:r>
                        <a:rPr lang="zh-CN" altLang="en-US" sz="2800" i="1" dirty="0" smtClean="0">
                          <a:solidFill>
                            <a:srgbClr val="FF0000"/>
                          </a:solidFill>
                          <a:latin typeface="Cambria Math" panose="02040503050406030204" pitchFamily="18" charset="0"/>
                        </a:rPr>
                        <m:t>逐日计提</m:t>
                      </m:r>
                      <m:r>
                        <a:rPr lang="zh-CN" altLang="en-US" sz="2800" i="1" dirty="0" smtClean="0">
                          <a:latin typeface="Cambria Math" panose="02040503050406030204" pitchFamily="18" charset="0"/>
                        </a:rPr>
                        <m:t>的管理</m:t>
                      </m:r>
                      <m:r>
                        <a:rPr lang="zh-CN" altLang="en-US" sz="2800" i="1" dirty="0">
                          <a:latin typeface="Cambria Math" panose="02040503050406030204" pitchFamily="18" charset="0"/>
                        </a:rPr>
                        <m:t>费</m:t>
                      </m:r>
                      <m:r>
                        <a:rPr lang="en-US" altLang="zh-CN" sz="2800" i="1" dirty="0" smtClean="0">
                          <a:latin typeface="Cambria Math" panose="02040503050406030204" pitchFamily="18" charset="0"/>
                        </a:rPr>
                        <m:t>=</m:t>
                      </m:r>
                      <m:f>
                        <m:fPr>
                          <m:ctrlPr>
                            <a:rPr lang="en-US" altLang="zh-CN" sz="2800" i="1" dirty="0" smtClean="0">
                              <a:latin typeface="Cambria Math" panose="02040503050406030204" pitchFamily="18" charset="0"/>
                            </a:rPr>
                          </m:ctrlPr>
                        </m:fPr>
                        <m:num>
                          <m:r>
                            <a:rPr lang="zh-CN" altLang="en-US" sz="2800" i="1" dirty="0">
                              <a:latin typeface="Cambria Math" panose="02040503050406030204" pitchFamily="18" charset="0"/>
                            </a:rPr>
                            <m:t>前</m:t>
                          </m:r>
                          <m:r>
                            <a:rPr lang="zh-CN" altLang="en-US" sz="2800" i="1" dirty="0" smtClean="0">
                              <a:latin typeface="Cambria Math" panose="02040503050406030204" pitchFamily="18" charset="0"/>
                            </a:rPr>
                            <m:t>一日</m:t>
                          </m:r>
                          <m:r>
                            <a:rPr lang="zh-CN" altLang="en-US" sz="2800" i="1" dirty="0">
                              <a:latin typeface="Cambria Math" panose="02040503050406030204" pitchFamily="18" charset="0"/>
                            </a:rPr>
                            <m:t>基金资产</m:t>
                          </m:r>
                          <m:r>
                            <a:rPr lang="zh-CN" altLang="en-US" sz="2800" i="1" dirty="0" smtClean="0">
                              <a:latin typeface="Cambria Math" panose="02040503050406030204" pitchFamily="18" charset="0"/>
                            </a:rPr>
                            <m:t>净值</m:t>
                          </m:r>
                          <m:r>
                            <a:rPr lang="en-US" altLang="zh-CN" sz="2800" i="1" dirty="0" smtClean="0">
                              <a:latin typeface="Cambria Math" panose="02040503050406030204" pitchFamily="18" charset="0"/>
                              <a:ea typeface="Cambria Math" panose="02040503050406030204" pitchFamily="18" charset="0"/>
                            </a:rPr>
                            <m:t>×</m:t>
                          </m:r>
                          <m:r>
                            <a:rPr lang="zh-CN" altLang="en-US" sz="2800" i="1" dirty="0">
                              <a:latin typeface="Cambria Math" panose="02040503050406030204" pitchFamily="18" charset="0"/>
                              <a:ea typeface="Cambria Math" panose="02040503050406030204" pitchFamily="18" charset="0"/>
                            </a:rPr>
                            <m:t>管理费</m:t>
                          </m:r>
                          <m:r>
                            <a:rPr lang="zh-CN" altLang="en-US" sz="2800" i="1" dirty="0" smtClean="0">
                              <a:latin typeface="Cambria Math" panose="02040503050406030204" pitchFamily="18" charset="0"/>
                              <a:ea typeface="Cambria Math" panose="02040503050406030204" pitchFamily="18" charset="0"/>
                            </a:rPr>
                            <m:t>提取比率</m:t>
                          </m:r>
                        </m:num>
                        <m:den>
                          <m:r>
                            <a:rPr lang="en-US" altLang="zh-CN" sz="2800" b="0" i="1" dirty="0" smtClean="0">
                              <a:latin typeface="Cambria Math" panose="02040503050406030204" pitchFamily="18" charset="0"/>
                            </a:rPr>
                            <m:t>365</m:t>
                          </m:r>
                        </m:den>
                      </m:f>
                    </m:oMath>
                  </m:oMathPara>
                </a14:m>
                <a:endParaRPr lang="zh-CN" altLang="en-US" sz="2800" dirty="0"/>
              </a:p>
            </p:txBody>
          </p:sp>
        </mc:Choice>
        <mc:Fallback xmlns="">
          <p:sp>
            <p:nvSpPr>
              <p:cNvPr id="4" name="文本框 3">
                <a:extLst>
                  <a:ext uri="{FF2B5EF4-FFF2-40B4-BE49-F238E27FC236}">
                    <a16:creationId xmlns:a16="http://schemas.microsoft.com/office/drawing/2014/main" id="{D0CFAD7A-2861-7205-266F-7BB0F544FACB}"/>
                  </a:ext>
                </a:extLst>
              </p:cNvPr>
              <p:cNvSpPr txBox="1">
                <a:spLocks noRot="1" noChangeAspect="1" noMove="1" noResize="1" noEditPoints="1" noAdjustHandles="1" noChangeArrowheads="1" noChangeShapeType="1" noTextEdit="1"/>
              </p:cNvSpPr>
              <p:nvPr/>
            </p:nvSpPr>
            <p:spPr>
              <a:xfrm>
                <a:off x="2535990" y="1016556"/>
                <a:ext cx="9614518" cy="1601977"/>
              </a:xfrm>
              <a:prstGeom prst="rect">
                <a:avLst/>
              </a:prstGeom>
              <a:blipFill>
                <a:blip r:embed="rId3"/>
                <a:stretch>
                  <a:fillRect l="-1268" t="-45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0A2632DA-3646-CE2F-98F1-52A3E9EF5EEC}"/>
                  </a:ext>
                </a:extLst>
              </p:cNvPr>
              <p:cNvSpPr txBox="1"/>
              <p:nvPr/>
            </p:nvSpPr>
            <p:spPr>
              <a:xfrm>
                <a:off x="2535990" y="2936670"/>
                <a:ext cx="9614518" cy="1600566"/>
              </a:xfrm>
              <a:prstGeom prst="rect">
                <a:avLst/>
              </a:prstGeom>
              <a:noFill/>
            </p:spPr>
            <p:txBody>
              <a:bodyPr wrap="square" rtlCol="0">
                <a:spAutoFit/>
              </a:bodyPr>
              <a:lstStyle/>
              <a:p>
                <a:pPr algn="l"/>
                <a:r>
                  <a:rPr lang="zh-CN" altLang="en-US" sz="2800" b="1" dirty="0"/>
                  <a:t>基金托管费</a:t>
                </a:r>
                <a:r>
                  <a:rPr lang="zh-CN" altLang="en-US" sz="2800" dirty="0"/>
                  <a:t>：在我国按前一天基金净值逐日计提</a:t>
                </a:r>
                <a:endParaRPr lang="en-US" altLang="zh-CN" sz="2800" dirty="0"/>
              </a:p>
              <a:p>
                <a:pPr algn="l"/>
                <a:endParaRPr lang="en-US" altLang="zh-CN" sz="1400" i="1" dirty="0">
                  <a:solidFill>
                    <a:srgbClr val="FF0000"/>
                  </a:solidFill>
                  <a:latin typeface="Cambria Math" panose="02040503050406030204" pitchFamily="18" charset="0"/>
                </a:endParaRPr>
              </a:p>
              <a:p>
                <a:pPr algn="l"/>
                <a14:m>
                  <m:oMathPara xmlns:m="http://schemas.openxmlformats.org/officeDocument/2006/math">
                    <m:oMathParaPr>
                      <m:jc m:val="left"/>
                    </m:oMathParaPr>
                    <m:oMath xmlns:m="http://schemas.openxmlformats.org/officeDocument/2006/math">
                      <m:r>
                        <a:rPr lang="zh-CN" altLang="en-US" sz="2800" i="1" dirty="0" smtClean="0">
                          <a:solidFill>
                            <a:srgbClr val="FF0000"/>
                          </a:solidFill>
                          <a:latin typeface="Cambria Math" panose="02040503050406030204" pitchFamily="18" charset="0"/>
                        </a:rPr>
                        <m:t>逐日计提</m:t>
                      </m:r>
                      <m:r>
                        <a:rPr lang="zh-CN" altLang="en-US" sz="2800" i="1" dirty="0" smtClean="0">
                          <a:latin typeface="Cambria Math" panose="02040503050406030204" pitchFamily="18" charset="0"/>
                        </a:rPr>
                        <m:t>的</m:t>
                      </m:r>
                      <m:r>
                        <a:rPr lang="zh-CN" altLang="en-US" sz="2800" i="1" dirty="0">
                          <a:latin typeface="Cambria Math" panose="02040503050406030204" pitchFamily="18" charset="0"/>
                        </a:rPr>
                        <m:t>托管费</m:t>
                      </m:r>
                      <m:r>
                        <a:rPr lang="en-US" altLang="zh-CN" sz="2800" i="1" dirty="0" smtClean="0">
                          <a:latin typeface="Cambria Math" panose="02040503050406030204" pitchFamily="18" charset="0"/>
                        </a:rPr>
                        <m:t>=</m:t>
                      </m:r>
                      <m:f>
                        <m:fPr>
                          <m:ctrlPr>
                            <a:rPr lang="en-US" altLang="zh-CN" sz="2800" i="1" dirty="0" smtClean="0">
                              <a:latin typeface="Cambria Math" panose="02040503050406030204" pitchFamily="18" charset="0"/>
                            </a:rPr>
                          </m:ctrlPr>
                        </m:fPr>
                        <m:num>
                          <m:r>
                            <a:rPr lang="zh-CN" altLang="en-US" sz="2800" i="1" dirty="0">
                              <a:latin typeface="Cambria Math" panose="02040503050406030204" pitchFamily="18" charset="0"/>
                            </a:rPr>
                            <m:t>前</m:t>
                          </m:r>
                          <m:r>
                            <a:rPr lang="zh-CN" altLang="en-US" sz="2800" i="1" dirty="0" smtClean="0">
                              <a:latin typeface="Cambria Math" panose="02040503050406030204" pitchFamily="18" charset="0"/>
                            </a:rPr>
                            <m:t>一日</m:t>
                          </m:r>
                          <m:r>
                            <a:rPr lang="zh-CN" altLang="en-US" sz="2800" i="1" dirty="0">
                              <a:latin typeface="Cambria Math" panose="02040503050406030204" pitchFamily="18" charset="0"/>
                            </a:rPr>
                            <m:t>基金资产</m:t>
                          </m:r>
                          <m:r>
                            <a:rPr lang="zh-CN" altLang="en-US" sz="2800" i="1" dirty="0" smtClean="0">
                              <a:latin typeface="Cambria Math" panose="02040503050406030204" pitchFamily="18" charset="0"/>
                            </a:rPr>
                            <m:t>净值</m:t>
                          </m:r>
                          <m:r>
                            <a:rPr lang="en-US" altLang="zh-CN" sz="2800" i="1" dirty="0" smtClean="0">
                              <a:latin typeface="Cambria Math" panose="02040503050406030204" pitchFamily="18" charset="0"/>
                              <a:ea typeface="Cambria Math" panose="02040503050406030204" pitchFamily="18" charset="0"/>
                            </a:rPr>
                            <m:t>×</m:t>
                          </m:r>
                          <m:r>
                            <a:rPr lang="zh-CN" altLang="en-US" sz="2800" i="1" dirty="0">
                              <a:latin typeface="Cambria Math" panose="02040503050406030204" pitchFamily="18" charset="0"/>
                              <a:ea typeface="Cambria Math" panose="02040503050406030204" pitchFamily="18" charset="0"/>
                            </a:rPr>
                            <m:t>托管费</m:t>
                          </m:r>
                          <m:r>
                            <a:rPr lang="zh-CN" altLang="en-US" sz="2800" i="1" dirty="0" smtClean="0">
                              <a:latin typeface="Cambria Math" panose="02040503050406030204" pitchFamily="18" charset="0"/>
                              <a:ea typeface="Cambria Math" panose="02040503050406030204" pitchFamily="18" charset="0"/>
                            </a:rPr>
                            <m:t>提取比率</m:t>
                          </m:r>
                        </m:num>
                        <m:den>
                          <m:r>
                            <a:rPr lang="en-US" altLang="zh-CN" sz="2800" b="0" i="1" dirty="0" smtClean="0">
                              <a:latin typeface="Cambria Math" panose="02040503050406030204" pitchFamily="18" charset="0"/>
                            </a:rPr>
                            <m:t>365</m:t>
                          </m:r>
                        </m:den>
                      </m:f>
                    </m:oMath>
                  </m:oMathPara>
                </a14:m>
                <a:endParaRPr lang="zh-CN" altLang="en-US" sz="2800" dirty="0"/>
              </a:p>
            </p:txBody>
          </p:sp>
        </mc:Choice>
        <mc:Fallback xmlns="">
          <p:sp>
            <p:nvSpPr>
              <p:cNvPr id="5" name="文本框 4">
                <a:extLst>
                  <a:ext uri="{FF2B5EF4-FFF2-40B4-BE49-F238E27FC236}">
                    <a16:creationId xmlns:a16="http://schemas.microsoft.com/office/drawing/2014/main" id="{0A2632DA-3646-CE2F-98F1-52A3E9EF5EEC}"/>
                  </a:ext>
                </a:extLst>
              </p:cNvPr>
              <p:cNvSpPr txBox="1">
                <a:spLocks noRot="1" noChangeAspect="1" noMove="1" noResize="1" noEditPoints="1" noAdjustHandles="1" noChangeArrowheads="1" noChangeShapeType="1" noTextEdit="1"/>
              </p:cNvSpPr>
              <p:nvPr/>
            </p:nvSpPr>
            <p:spPr>
              <a:xfrm>
                <a:off x="2535990" y="2936670"/>
                <a:ext cx="9614518" cy="1600566"/>
              </a:xfrm>
              <a:prstGeom prst="rect">
                <a:avLst/>
              </a:prstGeom>
              <a:blipFill>
                <a:blip r:embed="rId4"/>
                <a:stretch>
                  <a:fillRect l="-1268" t="-4580"/>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90DCE27F-3B25-F230-9FF5-F3B1E39B8D86}"/>
              </a:ext>
            </a:extLst>
          </p:cNvPr>
          <p:cNvSpPr txBox="1"/>
          <p:nvPr/>
        </p:nvSpPr>
        <p:spPr>
          <a:xfrm>
            <a:off x="2535990" y="4854363"/>
            <a:ext cx="2062904" cy="523220"/>
          </a:xfrm>
          <a:prstGeom prst="rect">
            <a:avLst/>
          </a:prstGeom>
          <a:noFill/>
        </p:spPr>
        <p:txBody>
          <a:bodyPr wrap="square" rtlCol="0">
            <a:spAutoFit/>
          </a:bodyPr>
          <a:lstStyle/>
          <a:p>
            <a:pPr algn="l"/>
            <a:r>
              <a:rPr lang="zh-CN" altLang="en-US" sz="2800" b="1" dirty="0"/>
              <a:t>基金交易费</a:t>
            </a:r>
            <a:endParaRPr lang="zh-CN" altLang="en-US" sz="2800" dirty="0"/>
          </a:p>
        </p:txBody>
      </p:sp>
      <p:sp>
        <p:nvSpPr>
          <p:cNvPr id="7" name="文本框 6">
            <a:extLst>
              <a:ext uri="{FF2B5EF4-FFF2-40B4-BE49-F238E27FC236}">
                <a16:creationId xmlns:a16="http://schemas.microsoft.com/office/drawing/2014/main" id="{87DCD4E1-827B-BC8F-3BC9-CB4DE4755DEA}"/>
              </a:ext>
            </a:extLst>
          </p:cNvPr>
          <p:cNvSpPr txBox="1"/>
          <p:nvPr/>
        </p:nvSpPr>
        <p:spPr>
          <a:xfrm>
            <a:off x="2535990" y="5694710"/>
            <a:ext cx="1990166" cy="523220"/>
          </a:xfrm>
          <a:prstGeom prst="rect">
            <a:avLst/>
          </a:prstGeom>
          <a:noFill/>
        </p:spPr>
        <p:txBody>
          <a:bodyPr wrap="square" rtlCol="0">
            <a:spAutoFit/>
          </a:bodyPr>
          <a:lstStyle/>
          <a:p>
            <a:pPr algn="l"/>
            <a:r>
              <a:rPr lang="zh-CN" altLang="en-US" sz="2800" b="1" dirty="0"/>
              <a:t>其他费用</a:t>
            </a:r>
          </a:p>
        </p:txBody>
      </p:sp>
    </p:spTree>
    <p:extLst>
      <p:ext uri="{BB962C8B-B14F-4D97-AF65-F5344CB8AC3E}">
        <p14:creationId xmlns:p14="http://schemas.microsoft.com/office/powerpoint/2010/main" val="4472725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332714" y="250621"/>
            <a:ext cx="2954656"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证券投资基金的收益</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DDB4893C-194C-9A43-186C-6A061C2F53F9}"/>
              </a:ext>
            </a:extLst>
          </p:cNvPr>
          <p:cNvSpPr txBox="1"/>
          <p:nvPr/>
        </p:nvSpPr>
        <p:spPr>
          <a:xfrm>
            <a:off x="0" y="3411070"/>
            <a:ext cx="2329803" cy="954107"/>
          </a:xfrm>
          <a:prstGeom prst="rect">
            <a:avLst/>
          </a:prstGeom>
          <a:noFill/>
        </p:spPr>
        <p:txBody>
          <a:bodyPr wrap="square" rtlCol="0">
            <a:spAutoFit/>
          </a:bodyPr>
          <a:lstStyle/>
          <a:p>
            <a:pPr algn="ctr"/>
            <a:r>
              <a:rPr lang="zh-CN" altLang="en-US" sz="2800" dirty="0"/>
              <a:t>证券投资基金的收益</a:t>
            </a:r>
          </a:p>
        </p:txBody>
      </p:sp>
      <p:sp>
        <p:nvSpPr>
          <p:cNvPr id="3" name="左大括号 2">
            <a:extLst>
              <a:ext uri="{FF2B5EF4-FFF2-40B4-BE49-F238E27FC236}">
                <a16:creationId xmlns:a16="http://schemas.microsoft.com/office/drawing/2014/main" id="{E4730F3D-7D37-EAD3-5D09-61CBDC035D41}"/>
              </a:ext>
            </a:extLst>
          </p:cNvPr>
          <p:cNvSpPr/>
          <p:nvPr/>
        </p:nvSpPr>
        <p:spPr>
          <a:xfrm>
            <a:off x="2248101" y="1818555"/>
            <a:ext cx="287889" cy="413913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90DCE27F-3B25-F230-9FF5-F3B1E39B8D86}"/>
              </a:ext>
            </a:extLst>
          </p:cNvPr>
          <p:cNvSpPr txBox="1"/>
          <p:nvPr/>
        </p:nvSpPr>
        <p:spPr>
          <a:xfrm>
            <a:off x="2535990" y="1558315"/>
            <a:ext cx="2466316" cy="523220"/>
          </a:xfrm>
          <a:prstGeom prst="rect">
            <a:avLst/>
          </a:prstGeom>
          <a:noFill/>
        </p:spPr>
        <p:txBody>
          <a:bodyPr wrap="square" rtlCol="0">
            <a:spAutoFit/>
          </a:bodyPr>
          <a:lstStyle/>
          <a:p>
            <a:pPr algn="l"/>
            <a:r>
              <a:rPr lang="zh-CN" altLang="en-US" sz="2800" b="1" dirty="0"/>
              <a:t>银行存款利息</a:t>
            </a:r>
          </a:p>
        </p:txBody>
      </p:sp>
      <p:sp>
        <p:nvSpPr>
          <p:cNvPr id="7" name="文本框 6">
            <a:extLst>
              <a:ext uri="{FF2B5EF4-FFF2-40B4-BE49-F238E27FC236}">
                <a16:creationId xmlns:a16="http://schemas.microsoft.com/office/drawing/2014/main" id="{87DCD4E1-827B-BC8F-3BC9-CB4DE4755DEA}"/>
              </a:ext>
            </a:extLst>
          </p:cNvPr>
          <p:cNvSpPr txBox="1"/>
          <p:nvPr/>
        </p:nvSpPr>
        <p:spPr>
          <a:xfrm>
            <a:off x="2535990" y="5694710"/>
            <a:ext cx="1990166" cy="523220"/>
          </a:xfrm>
          <a:prstGeom prst="rect">
            <a:avLst/>
          </a:prstGeom>
          <a:noFill/>
        </p:spPr>
        <p:txBody>
          <a:bodyPr wrap="square" rtlCol="0">
            <a:spAutoFit/>
          </a:bodyPr>
          <a:lstStyle/>
          <a:p>
            <a:pPr algn="l"/>
            <a:r>
              <a:rPr lang="zh-CN" altLang="en-US" sz="2800" b="1" dirty="0"/>
              <a:t>其他收入</a:t>
            </a:r>
          </a:p>
        </p:txBody>
      </p:sp>
      <p:sp>
        <p:nvSpPr>
          <p:cNvPr id="8" name="文本框 7">
            <a:extLst>
              <a:ext uri="{FF2B5EF4-FFF2-40B4-BE49-F238E27FC236}">
                <a16:creationId xmlns:a16="http://schemas.microsoft.com/office/drawing/2014/main" id="{8F42DD8F-4FED-CF2E-8AB1-17CBEE0E6EBE}"/>
              </a:ext>
            </a:extLst>
          </p:cNvPr>
          <p:cNvSpPr txBox="1"/>
          <p:nvPr/>
        </p:nvSpPr>
        <p:spPr>
          <a:xfrm>
            <a:off x="2535990" y="2385594"/>
            <a:ext cx="1758104" cy="523220"/>
          </a:xfrm>
          <a:prstGeom prst="rect">
            <a:avLst/>
          </a:prstGeom>
          <a:noFill/>
        </p:spPr>
        <p:txBody>
          <a:bodyPr wrap="square" rtlCol="0">
            <a:spAutoFit/>
          </a:bodyPr>
          <a:lstStyle/>
          <a:p>
            <a:pPr algn="l"/>
            <a:r>
              <a:rPr lang="zh-CN" altLang="en-US" sz="2800" b="1" dirty="0"/>
              <a:t>债券利息</a:t>
            </a:r>
          </a:p>
        </p:txBody>
      </p:sp>
      <p:sp>
        <p:nvSpPr>
          <p:cNvPr id="9" name="文本框 8">
            <a:extLst>
              <a:ext uri="{FF2B5EF4-FFF2-40B4-BE49-F238E27FC236}">
                <a16:creationId xmlns:a16="http://schemas.microsoft.com/office/drawing/2014/main" id="{CAD1634D-69BE-6E3F-6705-9453FB407105}"/>
              </a:ext>
            </a:extLst>
          </p:cNvPr>
          <p:cNvSpPr txBox="1"/>
          <p:nvPr/>
        </p:nvSpPr>
        <p:spPr>
          <a:xfrm>
            <a:off x="2535990" y="3212873"/>
            <a:ext cx="2529069" cy="523220"/>
          </a:xfrm>
          <a:prstGeom prst="rect">
            <a:avLst/>
          </a:prstGeom>
          <a:noFill/>
        </p:spPr>
        <p:txBody>
          <a:bodyPr wrap="square" rtlCol="0">
            <a:spAutoFit/>
          </a:bodyPr>
          <a:lstStyle/>
          <a:p>
            <a:pPr algn="l"/>
            <a:r>
              <a:rPr lang="zh-CN" altLang="en-US" sz="2800" b="1" dirty="0"/>
              <a:t>股息（优先股）</a:t>
            </a:r>
          </a:p>
        </p:txBody>
      </p:sp>
      <p:sp>
        <p:nvSpPr>
          <p:cNvPr id="10" name="文本框 9">
            <a:extLst>
              <a:ext uri="{FF2B5EF4-FFF2-40B4-BE49-F238E27FC236}">
                <a16:creationId xmlns:a16="http://schemas.microsoft.com/office/drawing/2014/main" id="{FDF88DF6-911E-AD6C-9E30-36A5B0AE696D}"/>
              </a:ext>
            </a:extLst>
          </p:cNvPr>
          <p:cNvSpPr txBox="1"/>
          <p:nvPr/>
        </p:nvSpPr>
        <p:spPr>
          <a:xfrm>
            <a:off x="2535990" y="4040152"/>
            <a:ext cx="2466316" cy="523220"/>
          </a:xfrm>
          <a:prstGeom prst="rect">
            <a:avLst/>
          </a:prstGeom>
          <a:noFill/>
        </p:spPr>
        <p:txBody>
          <a:bodyPr wrap="square" rtlCol="0">
            <a:spAutoFit/>
          </a:bodyPr>
          <a:lstStyle/>
          <a:p>
            <a:pPr algn="l"/>
            <a:r>
              <a:rPr lang="zh-CN" altLang="en-US" sz="2800" b="1" dirty="0"/>
              <a:t>红利（普通股）</a:t>
            </a:r>
          </a:p>
        </p:txBody>
      </p:sp>
      <p:sp>
        <p:nvSpPr>
          <p:cNvPr id="11" name="文本框 10">
            <a:extLst>
              <a:ext uri="{FF2B5EF4-FFF2-40B4-BE49-F238E27FC236}">
                <a16:creationId xmlns:a16="http://schemas.microsoft.com/office/drawing/2014/main" id="{CFC87871-E416-0103-C91C-53922CA0068F}"/>
              </a:ext>
            </a:extLst>
          </p:cNvPr>
          <p:cNvSpPr txBox="1"/>
          <p:nvPr/>
        </p:nvSpPr>
        <p:spPr>
          <a:xfrm>
            <a:off x="2535990" y="4867431"/>
            <a:ext cx="2466316" cy="523220"/>
          </a:xfrm>
          <a:prstGeom prst="rect">
            <a:avLst/>
          </a:prstGeom>
          <a:noFill/>
        </p:spPr>
        <p:txBody>
          <a:bodyPr wrap="square" rtlCol="0">
            <a:spAutoFit/>
          </a:bodyPr>
          <a:lstStyle/>
          <a:p>
            <a:pPr algn="l"/>
            <a:r>
              <a:rPr lang="zh-CN" altLang="en-US" sz="2800" b="1" dirty="0"/>
              <a:t>资本利得</a:t>
            </a:r>
          </a:p>
        </p:txBody>
      </p:sp>
    </p:spTree>
    <p:extLst>
      <p:ext uri="{BB962C8B-B14F-4D97-AF65-F5344CB8AC3E}">
        <p14:creationId xmlns:p14="http://schemas.microsoft.com/office/powerpoint/2010/main" val="26937432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868585" y="1869363"/>
              <a:ext cx="509458"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kumimoji="0" lang="en-US" altLang="zh-CN"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4</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3234707" y="3930223"/>
            <a:ext cx="5722586"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资产配置与业绩评估</a:t>
            </a:r>
          </a:p>
        </p:txBody>
      </p:sp>
    </p:spTree>
    <p:extLst>
      <p:ext uri="{BB962C8B-B14F-4D97-AF65-F5344CB8AC3E}">
        <p14:creationId xmlns:p14="http://schemas.microsoft.com/office/powerpoint/2010/main" val="17703748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1102153" y="250621"/>
            <a:ext cx="1415772"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业绩评估</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graphicFrame>
            <p:nvGraphicFramePr>
              <p:cNvPr id="2" name="表格 2">
                <a:extLst>
                  <a:ext uri="{FF2B5EF4-FFF2-40B4-BE49-F238E27FC236}">
                    <a16:creationId xmlns:a16="http://schemas.microsoft.com/office/drawing/2014/main" id="{8C555FA2-E07C-F0EA-2300-FE24D5D31623}"/>
                  </a:ext>
                </a:extLst>
              </p:cNvPr>
              <p:cNvGraphicFramePr>
                <a:graphicFrameLocks noGrp="1"/>
              </p:cNvGraphicFramePr>
              <p:nvPr>
                <p:extLst>
                  <p:ext uri="{D42A27DB-BD31-4B8C-83A1-F6EECF244321}">
                    <p14:modId xmlns:p14="http://schemas.microsoft.com/office/powerpoint/2010/main" val="1788889284"/>
                  </p:ext>
                </p:extLst>
              </p:nvPr>
            </p:nvGraphicFramePr>
            <p:xfrm>
              <a:off x="156006" y="1526794"/>
              <a:ext cx="11879988" cy="3769742"/>
            </p:xfrm>
            <a:graphic>
              <a:graphicData uri="http://schemas.openxmlformats.org/drawingml/2006/table">
                <a:tbl>
                  <a:tblPr firstRow="1" bandRow="1">
                    <a:tableStyleId>{5C22544A-7EE6-4342-B048-85BDC9FD1C3A}</a:tableStyleId>
                  </a:tblPr>
                  <a:tblGrid>
                    <a:gridCol w="2085404">
                      <a:extLst>
                        <a:ext uri="{9D8B030D-6E8A-4147-A177-3AD203B41FA5}">
                          <a16:colId xmlns:a16="http://schemas.microsoft.com/office/drawing/2014/main" val="144562360"/>
                        </a:ext>
                      </a:extLst>
                    </a:gridCol>
                    <a:gridCol w="5279697">
                      <a:extLst>
                        <a:ext uri="{9D8B030D-6E8A-4147-A177-3AD203B41FA5}">
                          <a16:colId xmlns:a16="http://schemas.microsoft.com/office/drawing/2014/main" val="1673393747"/>
                        </a:ext>
                      </a:extLst>
                    </a:gridCol>
                    <a:gridCol w="4514887">
                      <a:extLst>
                        <a:ext uri="{9D8B030D-6E8A-4147-A177-3AD203B41FA5}">
                          <a16:colId xmlns:a16="http://schemas.microsoft.com/office/drawing/2014/main" val="3819030722"/>
                        </a:ext>
                      </a:extLst>
                    </a:gridCol>
                  </a:tblGrid>
                  <a:tr h="370840">
                    <a:tc>
                      <a:txBody>
                        <a:bodyPr/>
                        <a:lstStyle/>
                        <a:p>
                          <a:pPr algn="ctr"/>
                          <a:r>
                            <a:rPr lang="zh-CN" altLang="en-US" sz="2400" dirty="0">
                              <a:solidFill>
                                <a:schemeClr val="tx1"/>
                              </a:solidFill>
                            </a:rPr>
                            <a:t>指标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400" dirty="0">
                              <a:solidFill>
                                <a:schemeClr val="tx1"/>
                              </a:solidFill>
                            </a:rPr>
                            <a:t>定义</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400" dirty="0">
                              <a:solidFill>
                                <a:schemeClr val="tx1"/>
                              </a:solidFill>
                            </a:rPr>
                            <a:t>公式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67675757"/>
                      </a:ext>
                    </a:extLst>
                  </a:tr>
                  <a:tr h="370840">
                    <a:tc>
                      <a:txBody>
                        <a:bodyPr/>
                        <a:lstStyle/>
                        <a:p>
                          <a:pPr algn="ctr"/>
                          <a14:m>
                            <m:oMath xmlns:m="http://schemas.openxmlformats.org/officeDocument/2006/math">
                              <m:r>
                                <a:rPr lang="zh-CN" altLang="en-US" sz="2400" i="1" dirty="0" smtClean="0">
                                  <a:solidFill>
                                    <a:schemeClr val="tx1"/>
                                  </a:solidFill>
                                  <a:latin typeface="Cambria Math" panose="02040503050406030204" pitchFamily="18" charset="0"/>
                                </a:rPr>
                                <m:t>夏普</m:t>
                              </m:r>
                            </m:oMath>
                          </a14:m>
                          <a:r>
                            <a:rPr lang="zh-CN" altLang="en-US" sz="2400" dirty="0">
                              <a:solidFill>
                                <a:schemeClr val="tx1"/>
                              </a:solidFill>
                            </a:rPr>
                            <a:t>比率</a:t>
                          </a:r>
                          <a14:m>
                            <m:oMath xmlns:m="http://schemas.openxmlformats.org/officeDocument/2006/math">
                              <m:sSub>
                                <m:sSubPr>
                                  <m:ctrlPr>
                                    <a:rPr lang="en-US" altLang="zh-CN" sz="240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𝑆</m:t>
                                  </m:r>
                                </m:e>
                                <m:sub>
                                  <m:r>
                                    <a:rPr lang="en-US" altLang="zh-CN" sz="2400" b="0" i="1" dirty="0" smtClean="0">
                                      <a:solidFill>
                                        <a:schemeClr val="tx1"/>
                                      </a:solidFill>
                                      <a:latin typeface="Cambria Math" panose="02040503050406030204" pitchFamily="18" charset="0"/>
                                    </a:rPr>
                                    <m:t>𝑝</m:t>
                                  </m:r>
                                </m:sub>
                              </m:sSub>
                            </m:oMath>
                          </a14:m>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400" dirty="0">
                              <a:solidFill>
                                <a:schemeClr val="tx1"/>
                              </a:solidFill>
                            </a:rPr>
                            <a:t>单位标准差的超额收益（总风险的单位溢价）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𝑆</m:t>
                                    </m:r>
                                  </m:e>
                                  <m:sub>
                                    <m:r>
                                      <a:rPr lang="en-US" altLang="zh-CN" sz="2400" b="0" i="1" dirty="0" smtClean="0">
                                        <a:solidFill>
                                          <a:schemeClr val="tx1"/>
                                        </a:solidFill>
                                        <a:latin typeface="Cambria Math" panose="02040503050406030204" pitchFamily="18" charset="0"/>
                                      </a:rPr>
                                      <m:t>𝑝</m:t>
                                    </m:r>
                                  </m:sub>
                                </m:sSub>
                                <m:r>
                                  <a:rPr lang="en-US" altLang="zh-CN" sz="2400" b="0" i="1" dirty="0" smtClean="0">
                                    <a:solidFill>
                                      <a:schemeClr val="tx1"/>
                                    </a:solidFill>
                                    <a:latin typeface="Cambria Math" panose="02040503050406030204" pitchFamily="18" charset="0"/>
                                  </a:rPr>
                                  <m:t>=</m:t>
                                </m:r>
                                <m:f>
                                  <m:fPr>
                                    <m:ctrlPr>
                                      <a:rPr lang="en-US" altLang="zh-CN" sz="2400" b="0" i="1" dirty="0" smtClean="0">
                                        <a:solidFill>
                                          <a:schemeClr val="tx1"/>
                                        </a:solidFill>
                                        <a:latin typeface="Cambria Math" panose="02040503050406030204" pitchFamily="18" charset="0"/>
                                      </a:rPr>
                                    </m:ctrlPr>
                                  </m:fPr>
                                  <m:num>
                                    <m:sSub>
                                      <m:sSubPr>
                                        <m:ctrlPr>
                                          <a:rPr lang="en-US" altLang="zh-CN" sz="2400" b="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𝑟</m:t>
                                        </m:r>
                                      </m:e>
                                      <m:sub>
                                        <m:r>
                                          <a:rPr lang="en-US" altLang="zh-CN" sz="2400" b="0" i="1" dirty="0" smtClean="0">
                                            <a:solidFill>
                                              <a:schemeClr val="tx1"/>
                                            </a:solidFill>
                                            <a:latin typeface="Cambria Math" panose="02040503050406030204" pitchFamily="18" charset="0"/>
                                          </a:rPr>
                                          <m:t>𝑝</m:t>
                                        </m:r>
                                      </m:sub>
                                    </m:sSub>
                                    <m:r>
                                      <a:rPr lang="en-US" altLang="zh-CN" sz="2400" b="0" i="1" dirty="0" smtClean="0">
                                        <a:solidFill>
                                          <a:schemeClr val="tx1"/>
                                        </a:solidFill>
                                        <a:latin typeface="Cambria Math" panose="02040503050406030204" pitchFamily="18" charset="0"/>
                                      </a:rPr>
                                      <m:t>−</m:t>
                                    </m:r>
                                    <m:sSub>
                                      <m:sSubPr>
                                        <m:ctrlPr>
                                          <a:rPr lang="en-US" altLang="zh-CN" sz="2400" b="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𝑟</m:t>
                                        </m:r>
                                      </m:e>
                                      <m:sub>
                                        <m:r>
                                          <a:rPr lang="en-US" altLang="zh-CN" sz="2400" b="0" i="1" dirty="0" smtClean="0">
                                            <a:solidFill>
                                              <a:schemeClr val="tx1"/>
                                            </a:solidFill>
                                            <a:latin typeface="Cambria Math" panose="02040503050406030204" pitchFamily="18" charset="0"/>
                                          </a:rPr>
                                          <m:t>𝑓</m:t>
                                        </m:r>
                                      </m:sub>
                                    </m:sSub>
                                  </m:num>
                                  <m:den>
                                    <m:sSub>
                                      <m:sSubPr>
                                        <m:ctrlPr>
                                          <a:rPr lang="en-US" altLang="zh-CN" sz="2400" b="0" i="1" dirty="0" smtClean="0">
                                            <a:solidFill>
                                              <a:schemeClr val="tx1"/>
                                            </a:solidFill>
                                            <a:latin typeface="Cambria Math" panose="02040503050406030204" pitchFamily="18" charset="0"/>
                                          </a:rPr>
                                        </m:ctrlPr>
                                      </m:sSubPr>
                                      <m:e>
                                        <m:r>
                                          <a:rPr lang="zh-CN" altLang="en-US" sz="2400" b="0" i="1" dirty="0" smtClean="0">
                                            <a:solidFill>
                                              <a:schemeClr val="tx1"/>
                                            </a:solidFill>
                                            <a:latin typeface="Cambria Math" panose="02040503050406030204" pitchFamily="18" charset="0"/>
                                          </a:rPr>
                                          <m:t>𝜎</m:t>
                                        </m:r>
                                      </m:e>
                                      <m:sub>
                                        <m:r>
                                          <a:rPr lang="en-US" altLang="zh-CN" sz="2400" b="0" i="1" dirty="0" smtClean="0">
                                            <a:solidFill>
                                              <a:schemeClr val="tx1"/>
                                            </a:solidFill>
                                            <a:latin typeface="Cambria Math" panose="02040503050406030204" pitchFamily="18" charset="0"/>
                                          </a:rPr>
                                          <m:t>𝑝</m:t>
                                        </m:r>
                                      </m:sub>
                                    </m:sSub>
                                  </m:den>
                                </m:f>
                              </m:oMath>
                            </m:oMathPara>
                          </a14:m>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12487580"/>
                      </a:ext>
                    </a:extLst>
                  </a:tr>
                  <a:tr h="370840">
                    <a:tc>
                      <a:txBody>
                        <a:bodyPr/>
                        <a:lstStyle/>
                        <a:p>
                          <a:pPr algn="ctr"/>
                          <a14:m>
                            <m:oMath xmlns:m="http://schemas.openxmlformats.org/officeDocument/2006/math">
                              <m:r>
                                <a:rPr lang="zh-CN" altLang="en-US" sz="2400" i="1" dirty="0" smtClean="0">
                                  <a:solidFill>
                                    <a:schemeClr val="tx1"/>
                                  </a:solidFill>
                                  <a:latin typeface="Cambria Math" panose="02040503050406030204" pitchFamily="18" charset="0"/>
                                </a:rPr>
                                <m:t>特雷纳</m:t>
                              </m:r>
                            </m:oMath>
                          </a14:m>
                          <a:r>
                            <a:rPr lang="zh-CN" altLang="en-US" sz="2400" dirty="0">
                              <a:solidFill>
                                <a:schemeClr val="tx1"/>
                              </a:solidFill>
                            </a:rPr>
                            <a:t>指标</a:t>
                          </a:r>
                          <a14:m>
                            <m:oMath xmlns:m="http://schemas.openxmlformats.org/officeDocument/2006/math">
                              <m:sSub>
                                <m:sSubPr>
                                  <m:ctrlPr>
                                    <a:rPr lang="en-US" altLang="zh-CN" sz="240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𝑇</m:t>
                                  </m:r>
                                </m:e>
                                <m:sub>
                                  <m:r>
                                    <a:rPr lang="en-US" altLang="zh-CN" sz="2400" b="0" i="1" dirty="0" smtClean="0">
                                      <a:solidFill>
                                        <a:schemeClr val="tx1"/>
                                      </a:solidFill>
                                      <a:latin typeface="Cambria Math" panose="02040503050406030204" pitchFamily="18" charset="0"/>
                                    </a:rPr>
                                    <m:t>𝑝</m:t>
                                  </m:r>
                                </m:sub>
                              </m:sSub>
                            </m:oMath>
                          </a14:m>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schemeClr val="tx1"/>
                              </a:solidFill>
                            </a:rPr>
                            <a:t>单位系统性风险的超额收益</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𝑇</m:t>
                                    </m:r>
                                  </m:e>
                                  <m:sub>
                                    <m:r>
                                      <a:rPr lang="en-US" altLang="zh-CN" sz="2400" b="0" i="1" dirty="0" smtClean="0">
                                        <a:solidFill>
                                          <a:schemeClr val="tx1"/>
                                        </a:solidFill>
                                        <a:latin typeface="Cambria Math" panose="02040503050406030204" pitchFamily="18" charset="0"/>
                                      </a:rPr>
                                      <m:t>𝑝</m:t>
                                    </m:r>
                                  </m:sub>
                                </m:sSub>
                                <m:r>
                                  <a:rPr lang="en-US" altLang="zh-CN" sz="2400" b="0" i="1" dirty="0" smtClean="0">
                                    <a:solidFill>
                                      <a:schemeClr val="tx1"/>
                                    </a:solidFill>
                                    <a:latin typeface="Cambria Math" panose="02040503050406030204" pitchFamily="18" charset="0"/>
                                    <a:ea typeface="Cambria Math" panose="02040503050406030204" pitchFamily="18" charset="0"/>
                                  </a:rPr>
                                  <m:t>=</m:t>
                                </m:r>
                                <m:f>
                                  <m:fPr>
                                    <m:ctrlPr>
                                      <a:rPr lang="en-US" altLang="zh-CN" sz="2400" b="0" i="1" dirty="0" smtClean="0">
                                        <a:solidFill>
                                          <a:schemeClr val="tx1"/>
                                        </a:solidFill>
                                        <a:latin typeface="Cambria Math" panose="02040503050406030204" pitchFamily="18" charset="0"/>
                                        <a:ea typeface="Cambria Math" panose="02040503050406030204" pitchFamily="18" charset="0"/>
                                      </a:rPr>
                                    </m:ctrlPr>
                                  </m:fPr>
                                  <m:num>
                                    <m:sSub>
                                      <m:sSubPr>
                                        <m:ctrlPr>
                                          <a:rPr lang="en-US" altLang="zh-CN" sz="2400" b="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𝑟</m:t>
                                        </m:r>
                                      </m:e>
                                      <m:sub>
                                        <m:r>
                                          <a:rPr lang="en-US" altLang="zh-CN" sz="2400" b="0" i="1" dirty="0" smtClean="0">
                                            <a:solidFill>
                                              <a:schemeClr val="tx1"/>
                                            </a:solidFill>
                                            <a:latin typeface="Cambria Math" panose="02040503050406030204" pitchFamily="18" charset="0"/>
                                          </a:rPr>
                                          <m:t>𝑝</m:t>
                                        </m:r>
                                      </m:sub>
                                    </m:sSub>
                                    <m:r>
                                      <a:rPr lang="en-US" altLang="zh-CN" sz="2400" b="0" i="1" dirty="0" smtClean="0">
                                        <a:solidFill>
                                          <a:schemeClr val="tx1"/>
                                        </a:solidFill>
                                        <a:latin typeface="Cambria Math" panose="02040503050406030204" pitchFamily="18" charset="0"/>
                                      </a:rPr>
                                      <m:t>−</m:t>
                                    </m:r>
                                    <m:sSub>
                                      <m:sSubPr>
                                        <m:ctrlPr>
                                          <a:rPr lang="en-US" altLang="zh-CN" sz="2400" b="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𝑟</m:t>
                                        </m:r>
                                      </m:e>
                                      <m:sub>
                                        <m:r>
                                          <a:rPr lang="en-US" altLang="zh-CN" sz="2400" b="0" i="1" dirty="0" smtClean="0">
                                            <a:solidFill>
                                              <a:schemeClr val="tx1"/>
                                            </a:solidFill>
                                            <a:latin typeface="Cambria Math" panose="02040503050406030204" pitchFamily="18" charset="0"/>
                                          </a:rPr>
                                          <m:t>𝑓</m:t>
                                        </m:r>
                                      </m:sub>
                                    </m:sSub>
                                  </m:num>
                                  <m:den>
                                    <m:sSub>
                                      <m:sSubPr>
                                        <m:ctrlPr>
                                          <a:rPr lang="en-US" altLang="zh-CN" sz="2400" b="0" i="1" dirty="0" smtClean="0">
                                            <a:solidFill>
                                              <a:schemeClr val="tx1"/>
                                            </a:solidFill>
                                            <a:latin typeface="Cambria Math" panose="02040503050406030204" pitchFamily="18" charset="0"/>
                                          </a:rPr>
                                        </m:ctrlPr>
                                      </m:sSubPr>
                                      <m:e>
                                        <m:r>
                                          <a:rPr lang="zh-CN" altLang="en-US" sz="2400" b="0" i="1" dirty="0" smtClean="0">
                                            <a:solidFill>
                                              <a:schemeClr val="tx1"/>
                                            </a:solidFill>
                                            <a:latin typeface="Cambria Math" panose="02040503050406030204" pitchFamily="18" charset="0"/>
                                          </a:rPr>
                                          <m:t>𝛽</m:t>
                                        </m:r>
                                      </m:e>
                                      <m:sub>
                                        <m:r>
                                          <a:rPr lang="en-US" altLang="zh-CN" sz="2400" b="0" i="1" dirty="0" smtClean="0">
                                            <a:solidFill>
                                              <a:schemeClr val="tx1"/>
                                            </a:solidFill>
                                            <a:latin typeface="Cambria Math" panose="02040503050406030204" pitchFamily="18" charset="0"/>
                                          </a:rPr>
                                          <m:t>𝑝</m:t>
                                        </m:r>
                                      </m:sub>
                                    </m:sSub>
                                  </m:den>
                                </m:f>
                              </m:oMath>
                            </m:oMathPara>
                          </a14:m>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42862645"/>
                      </a:ext>
                    </a:extLst>
                  </a:tr>
                  <a:tr h="370840">
                    <a:tc>
                      <a:txBody>
                        <a:bodyPr/>
                        <a:lstStyle/>
                        <a:p>
                          <a:pPr algn="ctr"/>
                          <a14:m>
                            <m:oMathPara xmlns:m="http://schemas.openxmlformats.org/officeDocument/2006/math">
                              <m:oMathParaPr>
                                <m:jc m:val="centerGroup"/>
                              </m:oMathParaPr>
                              <m:oMath xmlns:m="http://schemas.openxmlformats.org/officeDocument/2006/math">
                                <m:r>
                                  <a:rPr lang="zh-CN" altLang="en-US" sz="2400" i="1" dirty="0" smtClean="0">
                                    <a:solidFill>
                                      <a:schemeClr val="tx1"/>
                                    </a:solidFill>
                                    <a:latin typeface="Cambria Math" panose="02040503050406030204" pitchFamily="18" charset="0"/>
                                  </a:rPr>
                                  <m:t>詹森</m:t>
                                </m:r>
                                <m:r>
                                  <a:rPr lang="zh-CN" altLang="en-US" sz="2400" i="1" dirty="0" smtClean="0">
                                    <a:solidFill>
                                      <a:schemeClr val="tx1"/>
                                    </a:solidFill>
                                    <a:latin typeface="Cambria Math" panose="02040503050406030204" pitchFamily="18" charset="0"/>
                                  </a:rPr>
                                  <m:t>𝛼</m:t>
                                </m:r>
                              </m:oMath>
                            </m:oMathPara>
                          </a14:m>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400" dirty="0">
                              <a:solidFill>
                                <a:schemeClr val="tx1"/>
                              </a:solidFill>
                            </a:rPr>
                            <a:t>证券组合的实际期望收益率与根据</a:t>
                          </a:r>
                          <a:r>
                            <a:rPr lang="en-US" altLang="zh-CN" sz="2400" dirty="0">
                              <a:solidFill>
                                <a:schemeClr val="tx1"/>
                              </a:solidFill>
                            </a:rPr>
                            <a:t>CAPM</a:t>
                          </a:r>
                          <a:r>
                            <a:rPr lang="zh-CN" altLang="en-US" sz="2400" dirty="0">
                              <a:solidFill>
                                <a:schemeClr val="tx1"/>
                              </a:solidFill>
                            </a:rPr>
                            <a:t>计算得出的期望收益率之差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dirty="0" smtClean="0">
                                        <a:solidFill>
                                          <a:schemeClr val="tx1"/>
                                        </a:solidFill>
                                        <a:latin typeface="Cambria Math" panose="02040503050406030204" pitchFamily="18" charset="0"/>
                                      </a:rPr>
                                    </m:ctrlPr>
                                  </m:sSubPr>
                                  <m:e>
                                    <m:r>
                                      <a:rPr lang="zh-CN" altLang="en-US" sz="2400" i="1" dirty="0" smtClean="0">
                                        <a:solidFill>
                                          <a:schemeClr val="tx1"/>
                                        </a:solidFill>
                                        <a:latin typeface="Cambria Math" panose="02040503050406030204" pitchFamily="18" charset="0"/>
                                      </a:rPr>
                                      <m:t>𝛼</m:t>
                                    </m:r>
                                  </m:e>
                                  <m:sub>
                                    <m:r>
                                      <a:rPr lang="en-US" altLang="zh-CN" sz="2400" b="0" i="1" dirty="0" smtClean="0">
                                        <a:solidFill>
                                          <a:schemeClr val="tx1"/>
                                        </a:solidFill>
                                        <a:latin typeface="Cambria Math" panose="02040503050406030204" pitchFamily="18" charset="0"/>
                                      </a:rPr>
                                      <m:t>𝑝</m:t>
                                    </m:r>
                                  </m:sub>
                                </m:sSub>
                                <m:r>
                                  <a:rPr lang="en-US" altLang="zh-CN" sz="2400" b="0" i="0" dirty="0" smtClean="0">
                                    <a:solidFill>
                                      <a:schemeClr val="tx1"/>
                                    </a:solidFill>
                                    <a:latin typeface="Cambria Math" panose="02040503050406030204" pitchFamily="18" charset="0"/>
                                  </a:rPr>
                                  <m:t>=</m:t>
                                </m:r>
                                <m:sSub>
                                  <m:sSubPr>
                                    <m:ctrlPr>
                                      <a:rPr lang="en-US" altLang="zh-CN" sz="2400" b="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𝑟</m:t>
                                    </m:r>
                                  </m:e>
                                  <m:sub>
                                    <m:r>
                                      <a:rPr lang="en-US" altLang="zh-CN" sz="2400" b="0" i="1" dirty="0" smtClean="0">
                                        <a:solidFill>
                                          <a:schemeClr val="tx1"/>
                                        </a:solidFill>
                                        <a:latin typeface="Cambria Math" panose="02040503050406030204" pitchFamily="18" charset="0"/>
                                      </a:rPr>
                                      <m:t>𝑝</m:t>
                                    </m:r>
                                  </m:sub>
                                </m:sSub>
                                <m:r>
                                  <a:rPr lang="en-US" altLang="zh-CN" sz="2400" b="0" i="1" dirty="0" smtClean="0">
                                    <a:solidFill>
                                      <a:schemeClr val="tx1"/>
                                    </a:solidFill>
                                    <a:latin typeface="Cambria Math" panose="02040503050406030204" pitchFamily="18" charset="0"/>
                                  </a:rPr>
                                  <m:t>−[</m:t>
                                </m:r>
                                <m:sSub>
                                  <m:sSubPr>
                                    <m:ctrlPr>
                                      <a:rPr lang="en-US" altLang="zh-CN" sz="2400" b="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𝑟</m:t>
                                    </m:r>
                                  </m:e>
                                  <m:sub>
                                    <m:r>
                                      <a:rPr lang="en-US" altLang="zh-CN" sz="2400" b="0" i="1" dirty="0" smtClean="0">
                                        <a:solidFill>
                                          <a:schemeClr val="tx1"/>
                                        </a:solidFill>
                                        <a:latin typeface="Cambria Math" panose="02040503050406030204" pitchFamily="18" charset="0"/>
                                      </a:rPr>
                                      <m:t>𝑓</m:t>
                                    </m:r>
                                  </m:sub>
                                </m:sSub>
                                <m:r>
                                  <a:rPr lang="en-US" altLang="zh-CN" sz="2400" b="0" i="1" dirty="0" smtClean="0">
                                    <a:solidFill>
                                      <a:schemeClr val="tx1"/>
                                    </a:solidFill>
                                    <a:latin typeface="Cambria Math" panose="02040503050406030204" pitchFamily="18" charset="0"/>
                                  </a:rPr>
                                  <m:t>+</m:t>
                                </m:r>
                                <m:sSub>
                                  <m:sSubPr>
                                    <m:ctrlPr>
                                      <a:rPr lang="en-US" altLang="zh-CN" sz="2400" b="0" i="1" dirty="0" smtClean="0">
                                        <a:solidFill>
                                          <a:schemeClr val="tx1"/>
                                        </a:solidFill>
                                        <a:latin typeface="Cambria Math" panose="02040503050406030204" pitchFamily="18" charset="0"/>
                                      </a:rPr>
                                    </m:ctrlPr>
                                  </m:sSubPr>
                                  <m:e>
                                    <m:r>
                                      <a:rPr lang="zh-CN" altLang="en-US" sz="2400" b="0" i="1" dirty="0" smtClean="0">
                                        <a:solidFill>
                                          <a:schemeClr val="tx1"/>
                                        </a:solidFill>
                                        <a:latin typeface="Cambria Math" panose="02040503050406030204" pitchFamily="18" charset="0"/>
                                      </a:rPr>
                                      <m:t>𝛽</m:t>
                                    </m:r>
                                  </m:e>
                                  <m:sub>
                                    <m:r>
                                      <a:rPr lang="en-US" altLang="zh-CN" sz="2400" b="0" i="1" dirty="0" smtClean="0">
                                        <a:solidFill>
                                          <a:schemeClr val="tx1"/>
                                        </a:solidFill>
                                        <a:latin typeface="Cambria Math" panose="02040503050406030204" pitchFamily="18" charset="0"/>
                                      </a:rPr>
                                      <m:t>𝑝</m:t>
                                    </m:r>
                                  </m:sub>
                                </m:sSub>
                                <m:r>
                                  <a:rPr lang="en-US" altLang="zh-CN" sz="2400" b="0" i="1" dirty="0" smtClean="0">
                                    <a:solidFill>
                                      <a:schemeClr val="tx1"/>
                                    </a:solidFill>
                                    <a:latin typeface="Cambria Math" panose="02040503050406030204" pitchFamily="18" charset="0"/>
                                  </a:rPr>
                                  <m:t>(</m:t>
                                </m:r>
                                <m:sSub>
                                  <m:sSubPr>
                                    <m:ctrlPr>
                                      <a:rPr lang="en-US" altLang="zh-CN" sz="2400" b="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𝑟</m:t>
                                    </m:r>
                                  </m:e>
                                  <m:sub>
                                    <m:r>
                                      <a:rPr lang="en-US" altLang="zh-CN" sz="2400" b="0" i="1" dirty="0" smtClean="0">
                                        <a:solidFill>
                                          <a:schemeClr val="tx1"/>
                                        </a:solidFill>
                                        <a:latin typeface="Cambria Math" panose="02040503050406030204" pitchFamily="18" charset="0"/>
                                      </a:rPr>
                                      <m:t>𝑚</m:t>
                                    </m:r>
                                  </m:sub>
                                </m:sSub>
                                <m:r>
                                  <a:rPr lang="en-US" altLang="zh-CN" sz="2400" b="0" i="1" dirty="0" smtClean="0">
                                    <a:solidFill>
                                      <a:schemeClr val="tx1"/>
                                    </a:solidFill>
                                    <a:latin typeface="Cambria Math" panose="02040503050406030204" pitchFamily="18" charset="0"/>
                                  </a:rPr>
                                  <m:t>−</m:t>
                                </m:r>
                                <m:sSub>
                                  <m:sSubPr>
                                    <m:ctrlPr>
                                      <a:rPr lang="en-US" altLang="zh-CN" sz="2400" b="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𝑟</m:t>
                                    </m:r>
                                  </m:e>
                                  <m:sub>
                                    <m:r>
                                      <a:rPr lang="en-US" altLang="zh-CN" sz="2400" b="0" i="1" dirty="0" smtClean="0">
                                        <a:solidFill>
                                          <a:schemeClr val="tx1"/>
                                        </a:solidFill>
                                        <a:latin typeface="Cambria Math" panose="02040503050406030204" pitchFamily="18" charset="0"/>
                                      </a:rPr>
                                      <m:t>𝑓</m:t>
                                    </m:r>
                                  </m:sub>
                                </m:sSub>
                                <m:r>
                                  <a:rPr lang="en-US" altLang="zh-CN" sz="2400" b="0" i="1" dirty="0" smtClean="0">
                                    <a:solidFill>
                                      <a:schemeClr val="tx1"/>
                                    </a:solidFill>
                                    <a:latin typeface="Cambria Math" panose="02040503050406030204" pitchFamily="18" charset="0"/>
                                  </a:rPr>
                                  <m:t>)]</m:t>
                                </m:r>
                              </m:oMath>
                            </m:oMathPara>
                          </a14:m>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24136569"/>
                      </a:ext>
                    </a:extLst>
                  </a:tr>
                  <a:tr h="370840">
                    <a:tc>
                      <a:txBody>
                        <a:bodyPr/>
                        <a:lstStyle/>
                        <a:p>
                          <a:pPr algn="ctr"/>
                          <a14:m>
                            <m:oMathPara xmlns:m="http://schemas.openxmlformats.org/officeDocument/2006/math">
                              <m:oMathParaPr>
                                <m:jc m:val="centerGroup"/>
                              </m:oMathParaPr>
                              <m:oMath xmlns:m="http://schemas.openxmlformats.org/officeDocument/2006/math">
                                <m:r>
                                  <a:rPr lang="zh-CN" altLang="en-US" sz="2400" i="1" dirty="0" smtClean="0">
                                    <a:solidFill>
                                      <a:schemeClr val="tx1"/>
                                    </a:solidFill>
                                    <a:latin typeface="Cambria Math" panose="02040503050406030204" pitchFamily="18" charset="0"/>
                                  </a:rPr>
                                  <m:t>信息比率</m:t>
                                </m:r>
                                <m:sSub>
                                  <m:sSubPr>
                                    <m:ctrlPr>
                                      <a:rPr lang="en-US" altLang="zh-CN" sz="240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𝐼𝑅</m:t>
                                    </m:r>
                                  </m:e>
                                  <m:sub>
                                    <m:r>
                                      <a:rPr lang="en-US" altLang="zh-CN" sz="2400" b="0" i="1" dirty="0" smtClean="0">
                                        <a:solidFill>
                                          <a:schemeClr val="tx1"/>
                                        </a:solidFill>
                                        <a:latin typeface="Cambria Math" panose="02040503050406030204" pitchFamily="18" charset="0"/>
                                      </a:rPr>
                                      <m:t>𝑝</m:t>
                                    </m:r>
                                  </m:sub>
                                </m:sSub>
                              </m:oMath>
                            </m:oMathPara>
                          </a14:m>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400" dirty="0">
                              <a:solidFill>
                                <a:schemeClr val="tx1"/>
                              </a:solidFill>
                            </a:rPr>
                            <a:t>单位非系统性风险带来的超额收益</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𝐼𝑅</m:t>
                                    </m:r>
                                  </m:e>
                                  <m:sub>
                                    <m:r>
                                      <a:rPr lang="en-US" altLang="zh-CN" sz="2400" b="0" i="1" dirty="0" smtClean="0">
                                        <a:solidFill>
                                          <a:schemeClr val="tx1"/>
                                        </a:solidFill>
                                        <a:latin typeface="Cambria Math" panose="02040503050406030204" pitchFamily="18" charset="0"/>
                                      </a:rPr>
                                      <m:t>𝑝</m:t>
                                    </m:r>
                                  </m:sub>
                                </m:sSub>
                                <m:r>
                                  <a:rPr lang="en-US" altLang="zh-CN" sz="2400" b="0" i="1" smtClean="0">
                                    <a:solidFill>
                                      <a:schemeClr val="tx1"/>
                                    </a:solidFill>
                                    <a:latin typeface="Cambria Math" panose="02040503050406030204" pitchFamily="18" charset="0"/>
                                    <a:ea typeface="Cambria Math" panose="02040503050406030204" pitchFamily="18" charset="0"/>
                                  </a:rPr>
                                  <m:t>=</m:t>
                                </m:r>
                                <m:f>
                                  <m:fPr>
                                    <m:ctrlPr>
                                      <a:rPr lang="en-US" altLang="zh-CN" sz="2400" b="0" i="1" dirty="0" smtClean="0">
                                        <a:solidFill>
                                          <a:schemeClr val="tx1"/>
                                        </a:solidFill>
                                        <a:latin typeface="Cambria Math" panose="02040503050406030204" pitchFamily="18" charset="0"/>
                                      </a:rPr>
                                    </m:ctrlPr>
                                  </m:fPr>
                                  <m:num>
                                    <m:sSub>
                                      <m:sSubPr>
                                        <m:ctrlPr>
                                          <a:rPr lang="en-US" altLang="zh-CN" sz="2400" i="1" dirty="0" smtClean="0">
                                            <a:solidFill>
                                              <a:schemeClr val="tx1"/>
                                            </a:solidFill>
                                            <a:latin typeface="Cambria Math" panose="02040503050406030204" pitchFamily="18" charset="0"/>
                                          </a:rPr>
                                        </m:ctrlPr>
                                      </m:sSubPr>
                                      <m:e>
                                        <m:r>
                                          <a:rPr lang="zh-CN" altLang="en-US" sz="2400" i="1" dirty="0" smtClean="0">
                                            <a:solidFill>
                                              <a:schemeClr val="tx1"/>
                                            </a:solidFill>
                                            <a:latin typeface="Cambria Math" panose="02040503050406030204" pitchFamily="18" charset="0"/>
                                          </a:rPr>
                                          <m:t>𝛼</m:t>
                                        </m:r>
                                      </m:e>
                                      <m:sub>
                                        <m:r>
                                          <a:rPr lang="en-US" altLang="zh-CN" sz="2400" b="0" i="1" dirty="0" smtClean="0">
                                            <a:solidFill>
                                              <a:schemeClr val="tx1"/>
                                            </a:solidFill>
                                            <a:latin typeface="Cambria Math" panose="02040503050406030204" pitchFamily="18" charset="0"/>
                                          </a:rPr>
                                          <m:t>𝑝</m:t>
                                        </m:r>
                                      </m:sub>
                                    </m:sSub>
                                  </m:num>
                                  <m:den>
                                    <m:r>
                                      <a:rPr lang="zh-CN" altLang="en-US" sz="2400" b="0" i="1" dirty="0" smtClean="0">
                                        <a:solidFill>
                                          <a:schemeClr val="tx1"/>
                                        </a:solidFill>
                                        <a:latin typeface="Cambria Math" panose="02040503050406030204" pitchFamily="18" charset="0"/>
                                      </a:rPr>
                                      <m:t>𝜎</m:t>
                                    </m:r>
                                    <m:r>
                                      <a:rPr lang="en-US" altLang="zh-CN" sz="2400" b="0" i="1" dirty="0" smtClean="0">
                                        <a:solidFill>
                                          <a:schemeClr val="tx1"/>
                                        </a:solidFill>
                                        <a:latin typeface="Cambria Math" panose="02040503050406030204" pitchFamily="18" charset="0"/>
                                      </a:rPr>
                                      <m:t>(</m:t>
                                    </m:r>
                                    <m:sSub>
                                      <m:sSubPr>
                                        <m:ctrlPr>
                                          <a:rPr lang="en-US" altLang="zh-CN" sz="240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𝑒</m:t>
                                        </m:r>
                                      </m:e>
                                      <m:sub>
                                        <m:r>
                                          <a:rPr lang="en-US" altLang="zh-CN" sz="2400" b="0" i="1" dirty="0" smtClean="0">
                                            <a:solidFill>
                                              <a:schemeClr val="tx1"/>
                                            </a:solidFill>
                                            <a:latin typeface="Cambria Math" panose="02040503050406030204" pitchFamily="18" charset="0"/>
                                          </a:rPr>
                                          <m:t>𝑝</m:t>
                                        </m:r>
                                      </m:sub>
                                    </m:sSub>
                                    <m:r>
                                      <a:rPr lang="en-US" altLang="zh-CN" sz="2400" b="0" i="1" dirty="0" smtClean="0">
                                        <a:solidFill>
                                          <a:schemeClr val="tx1"/>
                                        </a:solidFill>
                                        <a:latin typeface="Cambria Math" panose="02040503050406030204" pitchFamily="18" charset="0"/>
                                      </a:rPr>
                                      <m:t>)</m:t>
                                    </m:r>
                                  </m:den>
                                </m:f>
                              </m:oMath>
                            </m:oMathPara>
                          </a14:m>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1625637"/>
                      </a:ext>
                    </a:extLst>
                  </a:tr>
                </a:tbl>
              </a:graphicData>
            </a:graphic>
          </p:graphicFrame>
        </mc:Choice>
        <mc:Fallback xmlns="">
          <p:graphicFrame>
            <p:nvGraphicFramePr>
              <p:cNvPr id="2" name="表格 2">
                <a:extLst>
                  <a:ext uri="{FF2B5EF4-FFF2-40B4-BE49-F238E27FC236}">
                    <a16:creationId xmlns:a16="http://schemas.microsoft.com/office/drawing/2014/main" id="{8C555FA2-E07C-F0EA-2300-FE24D5D31623}"/>
                  </a:ext>
                </a:extLst>
              </p:cNvPr>
              <p:cNvGraphicFramePr>
                <a:graphicFrameLocks noGrp="1"/>
              </p:cNvGraphicFramePr>
              <p:nvPr>
                <p:extLst>
                  <p:ext uri="{D42A27DB-BD31-4B8C-83A1-F6EECF244321}">
                    <p14:modId xmlns:p14="http://schemas.microsoft.com/office/powerpoint/2010/main" val="1788889284"/>
                  </p:ext>
                </p:extLst>
              </p:nvPr>
            </p:nvGraphicFramePr>
            <p:xfrm>
              <a:off x="156006" y="1526794"/>
              <a:ext cx="11879988" cy="3769742"/>
            </p:xfrm>
            <a:graphic>
              <a:graphicData uri="http://schemas.openxmlformats.org/drawingml/2006/table">
                <a:tbl>
                  <a:tblPr firstRow="1" bandRow="1">
                    <a:tableStyleId>{5C22544A-7EE6-4342-B048-85BDC9FD1C3A}</a:tableStyleId>
                  </a:tblPr>
                  <a:tblGrid>
                    <a:gridCol w="2085404">
                      <a:extLst>
                        <a:ext uri="{9D8B030D-6E8A-4147-A177-3AD203B41FA5}">
                          <a16:colId xmlns:a16="http://schemas.microsoft.com/office/drawing/2014/main" val="144562360"/>
                        </a:ext>
                      </a:extLst>
                    </a:gridCol>
                    <a:gridCol w="5279697">
                      <a:extLst>
                        <a:ext uri="{9D8B030D-6E8A-4147-A177-3AD203B41FA5}">
                          <a16:colId xmlns:a16="http://schemas.microsoft.com/office/drawing/2014/main" val="1673393747"/>
                        </a:ext>
                      </a:extLst>
                    </a:gridCol>
                    <a:gridCol w="4514887">
                      <a:extLst>
                        <a:ext uri="{9D8B030D-6E8A-4147-A177-3AD203B41FA5}">
                          <a16:colId xmlns:a16="http://schemas.microsoft.com/office/drawing/2014/main" val="3819030722"/>
                        </a:ext>
                      </a:extLst>
                    </a:gridCol>
                  </a:tblGrid>
                  <a:tr h="457200">
                    <a:tc>
                      <a:txBody>
                        <a:bodyPr/>
                        <a:lstStyle/>
                        <a:p>
                          <a:pPr algn="ctr"/>
                          <a:r>
                            <a:rPr lang="zh-CN" altLang="en-US" sz="2400" dirty="0">
                              <a:solidFill>
                                <a:schemeClr val="tx1"/>
                              </a:solidFill>
                            </a:rPr>
                            <a:t>指标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400" dirty="0">
                              <a:solidFill>
                                <a:schemeClr val="tx1"/>
                              </a:solidFill>
                            </a:rPr>
                            <a:t>定义</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400" dirty="0">
                              <a:solidFill>
                                <a:schemeClr val="tx1"/>
                              </a:solidFill>
                            </a:rPr>
                            <a:t>公式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67675757"/>
                      </a:ext>
                    </a:extLst>
                  </a:tr>
                  <a:tr h="830263">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92" t="-60294" r="-470760" b="-301471"/>
                          </a:stretch>
                        </a:blipFill>
                      </a:tcPr>
                    </a:tc>
                    <a:tc>
                      <a:txBody>
                        <a:bodyPr/>
                        <a:lstStyle/>
                        <a:p>
                          <a:pPr algn="ctr"/>
                          <a:r>
                            <a:rPr lang="zh-CN" altLang="en-US" sz="2400" dirty="0">
                              <a:solidFill>
                                <a:schemeClr val="tx1"/>
                              </a:solidFill>
                            </a:rPr>
                            <a:t>单位标准差的超额收益（总风险的单位溢价）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63293" t="-60294" r="-270" b="-301471"/>
                          </a:stretch>
                        </a:blipFill>
                      </a:tcPr>
                    </a:tc>
                    <a:extLst>
                      <a:ext uri="{0D108BD9-81ED-4DB2-BD59-A6C34878D82A}">
                        <a16:rowId xmlns:a16="http://schemas.microsoft.com/office/drawing/2014/main" val="3312487580"/>
                      </a:ext>
                    </a:extLst>
                  </a:tr>
                  <a:tr h="830263">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92" t="-159124" r="-470760" b="-19927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schemeClr val="tx1"/>
                              </a:solidFill>
                            </a:rPr>
                            <a:t>单位系统性风险的超额收益</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63293" t="-159124" r="-270" b="-199270"/>
                          </a:stretch>
                        </a:blipFill>
                      </a:tcPr>
                    </a:tc>
                    <a:extLst>
                      <a:ext uri="{0D108BD9-81ED-4DB2-BD59-A6C34878D82A}">
                        <a16:rowId xmlns:a16="http://schemas.microsoft.com/office/drawing/2014/main" val="1342862645"/>
                      </a:ext>
                    </a:extLst>
                  </a:tr>
                  <a:tr h="82296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92" t="-262963" r="-470760" b="-102222"/>
                          </a:stretch>
                        </a:blipFill>
                      </a:tcPr>
                    </a:tc>
                    <a:tc>
                      <a:txBody>
                        <a:bodyPr/>
                        <a:lstStyle/>
                        <a:p>
                          <a:pPr algn="ctr"/>
                          <a:r>
                            <a:rPr lang="zh-CN" altLang="en-US" sz="2400" dirty="0">
                              <a:solidFill>
                                <a:schemeClr val="tx1"/>
                              </a:solidFill>
                            </a:rPr>
                            <a:t>证券组合的实际期望收益率与根据</a:t>
                          </a:r>
                          <a:r>
                            <a:rPr lang="en-US" altLang="zh-CN" sz="2400" dirty="0">
                              <a:solidFill>
                                <a:schemeClr val="tx1"/>
                              </a:solidFill>
                            </a:rPr>
                            <a:t>CAPM</a:t>
                          </a:r>
                          <a:r>
                            <a:rPr lang="zh-CN" altLang="en-US" sz="2400" dirty="0">
                              <a:solidFill>
                                <a:schemeClr val="tx1"/>
                              </a:solidFill>
                            </a:rPr>
                            <a:t>计算得出的期望收益率之差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63293" t="-262963" r="-270" b="-102222"/>
                          </a:stretch>
                        </a:blipFill>
                      </a:tcPr>
                    </a:tc>
                    <a:extLst>
                      <a:ext uri="{0D108BD9-81ED-4DB2-BD59-A6C34878D82A}">
                        <a16:rowId xmlns:a16="http://schemas.microsoft.com/office/drawing/2014/main" val="624136569"/>
                      </a:ext>
                    </a:extLst>
                  </a:tr>
                  <a:tr h="829056">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92" t="-360294" r="-470760" b="-1471"/>
                          </a:stretch>
                        </a:blipFill>
                      </a:tcPr>
                    </a:tc>
                    <a:tc>
                      <a:txBody>
                        <a:bodyPr/>
                        <a:lstStyle/>
                        <a:p>
                          <a:pPr algn="ctr"/>
                          <a:r>
                            <a:rPr lang="zh-CN" altLang="en-US" sz="2400" dirty="0">
                              <a:solidFill>
                                <a:schemeClr val="tx1"/>
                              </a:solidFill>
                            </a:rPr>
                            <a:t>单位非系统性风险带来的超额收益</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63293" t="-360294" r="-270" b="-1471"/>
                          </a:stretch>
                        </a:blipFill>
                      </a:tcPr>
                    </a:tc>
                    <a:extLst>
                      <a:ext uri="{0D108BD9-81ED-4DB2-BD59-A6C34878D82A}">
                        <a16:rowId xmlns:a16="http://schemas.microsoft.com/office/drawing/2014/main" val="3221625637"/>
                      </a:ext>
                    </a:extLst>
                  </a:tr>
                </a:tbl>
              </a:graphicData>
            </a:graphic>
          </p:graphicFrame>
        </mc:Fallback>
      </mc:AlternateContent>
    </p:spTree>
    <p:extLst>
      <p:ext uri="{BB962C8B-B14F-4D97-AF65-F5344CB8AC3E}">
        <p14:creationId xmlns:p14="http://schemas.microsoft.com/office/powerpoint/2010/main" val="1993708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EDECF518-59A7-4799-AE28-04355D30B0F1}"/>
              </a:ext>
            </a:extLst>
          </p:cNvPr>
          <p:cNvSpPr txBox="1"/>
          <p:nvPr/>
        </p:nvSpPr>
        <p:spPr>
          <a:xfrm>
            <a:off x="794379"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预习内容检测</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B8D5AB95-A27C-9134-DF29-722F24F314E8}"/>
                  </a:ext>
                </a:extLst>
              </p:cNvPr>
              <p:cNvSpPr txBox="1"/>
              <p:nvPr/>
            </p:nvSpPr>
            <p:spPr>
              <a:xfrm>
                <a:off x="161365" y="1336119"/>
                <a:ext cx="11869270" cy="4616648"/>
              </a:xfrm>
              <a:prstGeom prst="rect">
                <a:avLst/>
              </a:prstGeom>
              <a:noFill/>
            </p:spPr>
            <p:txBody>
              <a:bodyPr wrap="square">
                <a:spAutoFit/>
              </a:bodyPr>
              <a:lstStyle/>
              <a:p>
                <a:r>
                  <a:rPr lang="zh-CN" altLang="en-US" sz="2800" dirty="0"/>
                  <a:t>例题：</a:t>
                </a:r>
                <a:r>
                  <a:rPr lang="en-US" altLang="zh-CN" sz="2800" dirty="0"/>
                  <a:t>2018</a:t>
                </a:r>
                <a:r>
                  <a:rPr lang="zh-CN" altLang="en-US" sz="2800" dirty="0"/>
                  <a:t>年中山大学真题</a:t>
                </a:r>
                <a:endParaRPr lang="en-US" altLang="zh-CN" sz="2800" dirty="0"/>
              </a:p>
              <a:p>
                <a:endParaRPr lang="en-US" altLang="zh-CN" sz="1400" dirty="0"/>
              </a:p>
              <a:p>
                <a14:m>
                  <m:oMath xmlns:m="http://schemas.openxmlformats.org/officeDocument/2006/math">
                    <m:r>
                      <a:rPr lang="en-US" altLang="zh-CN" sz="2800" i="1" dirty="0" smtClean="0">
                        <a:latin typeface="Cambria Math" panose="02040503050406030204" pitchFamily="18" charset="0"/>
                      </a:rPr>
                      <m:t>𝐷</m:t>
                    </m:r>
                  </m:oMath>
                </a14:m>
                <a:r>
                  <a:rPr lang="zh-CN" altLang="en-US" sz="2800" dirty="0"/>
                  <a:t>公司是一家上市公司，其股票于</a:t>
                </a:r>
                <a:r>
                  <a:rPr lang="en-US" altLang="zh-CN" sz="2800" dirty="0"/>
                  <a:t>2017</a:t>
                </a:r>
                <a:r>
                  <a:rPr lang="zh-CN" altLang="en-US" sz="2800" dirty="0"/>
                  <a:t>年</a:t>
                </a:r>
                <a:r>
                  <a:rPr lang="en-US" altLang="zh-CN" sz="2800" dirty="0"/>
                  <a:t>8</a:t>
                </a:r>
                <a:r>
                  <a:rPr lang="zh-CN" altLang="en-US" sz="2800" dirty="0"/>
                  <a:t>月</a:t>
                </a:r>
                <a:r>
                  <a:rPr lang="en-US" altLang="zh-CN" sz="2800" dirty="0"/>
                  <a:t>1</a:t>
                </a:r>
                <a:r>
                  <a:rPr lang="zh-CN" altLang="en-US" sz="2800" dirty="0"/>
                  <a:t>日的收盘价为每股</a:t>
                </a:r>
                <a:r>
                  <a:rPr lang="en-US" altLang="zh-CN" sz="2800" dirty="0"/>
                  <a:t>40</a:t>
                </a:r>
                <a:r>
                  <a:rPr lang="zh-CN" altLang="en-US" sz="2800" dirty="0"/>
                  <a:t>元。某券商以该股票为标的资产发行看涨期权，执行价格为</a:t>
                </a:r>
                <a:r>
                  <a:rPr lang="en-US" altLang="zh-CN" sz="2800" dirty="0"/>
                  <a:t>42</a:t>
                </a:r>
                <a:r>
                  <a:rPr lang="zh-CN" altLang="en-US" sz="2800" dirty="0"/>
                  <a:t>元，到期时间是</a:t>
                </a:r>
                <a:r>
                  <a:rPr lang="en-US" altLang="zh-CN" sz="2800" dirty="0"/>
                  <a:t>3</a:t>
                </a:r>
                <a:r>
                  <a:rPr lang="zh-CN" altLang="en-US" sz="2800" dirty="0"/>
                  <a:t>个月。</a:t>
                </a:r>
                <a:r>
                  <a:rPr lang="en-US" altLang="zh-CN" sz="2800" dirty="0"/>
                  <a:t>3</a:t>
                </a:r>
                <a:r>
                  <a:rPr lang="zh-CN" altLang="en-US" sz="2800" dirty="0"/>
                  <a:t>个月以内公司不会派发股利，</a:t>
                </a:r>
                <a:r>
                  <a:rPr lang="en-US" altLang="zh-CN" sz="2800" dirty="0"/>
                  <a:t>3</a:t>
                </a:r>
                <a:r>
                  <a:rPr lang="zh-CN" altLang="en-US" sz="2800" dirty="0"/>
                  <a:t>个月以后股价有</a:t>
                </a:r>
                <a:r>
                  <a:rPr lang="en-US" altLang="zh-CN" sz="2800" dirty="0"/>
                  <a:t>2</a:t>
                </a:r>
                <a:r>
                  <a:rPr lang="zh-CN" altLang="en-US" sz="2800" dirty="0"/>
                  <a:t>种变动的可能</a:t>
                </a:r>
                <a:r>
                  <a:rPr lang="en-US" altLang="zh-CN" sz="2800" dirty="0"/>
                  <a:t>:</a:t>
                </a:r>
                <a:r>
                  <a:rPr lang="zh-CN" altLang="en-US" sz="2800" dirty="0"/>
                  <a:t>上升到</a:t>
                </a:r>
                <a:r>
                  <a:rPr lang="en-US" altLang="zh-CN" sz="2800" dirty="0"/>
                  <a:t>46</a:t>
                </a:r>
                <a:r>
                  <a:rPr lang="zh-CN" altLang="en-US" sz="2800" dirty="0"/>
                  <a:t>元或者下降到</a:t>
                </a:r>
                <a:r>
                  <a:rPr lang="en-US" altLang="zh-CN" sz="2800" dirty="0"/>
                  <a:t>30</a:t>
                </a:r>
                <a:r>
                  <a:rPr lang="zh-CN" altLang="en-US" sz="2800" dirty="0"/>
                  <a:t>元。</a:t>
                </a:r>
                <a:r>
                  <a:rPr lang="en-US" altLang="zh-CN" sz="2800" dirty="0"/>
                  <a:t>3</a:t>
                </a:r>
                <a:r>
                  <a:rPr lang="zh-CN" altLang="en-US" sz="2800" dirty="0"/>
                  <a:t>个月到期的国库券利率为</a:t>
                </a:r>
                <a14:m>
                  <m:oMath xmlns:m="http://schemas.openxmlformats.org/officeDocument/2006/math">
                    <m:r>
                      <a:rPr lang="en-US" altLang="zh-CN" sz="2800" i="1" dirty="0" smtClean="0">
                        <a:latin typeface="Cambria Math" panose="02040503050406030204" pitchFamily="18" charset="0"/>
                      </a:rPr>
                      <m:t>4%</m:t>
                    </m:r>
                  </m:oMath>
                </a14:m>
                <a:r>
                  <a:rPr lang="zh-CN" altLang="en-US" sz="2800" dirty="0"/>
                  <a:t>（年名义利率</a:t>
                </a:r>
                <a:r>
                  <a:rPr lang="en-US" altLang="zh-CN" sz="2800" dirty="0"/>
                  <a:t>)</a:t>
                </a:r>
                <a:r>
                  <a:rPr lang="zh-CN" altLang="en-US" sz="2800" dirty="0"/>
                  <a:t> 。</a:t>
                </a:r>
                <a:endParaRPr lang="en-US" altLang="zh-CN" sz="2800" dirty="0"/>
              </a:p>
              <a:p>
                <a:r>
                  <a:rPr lang="zh-CN" altLang="en-US" sz="2800" dirty="0"/>
                  <a:t>（</a:t>
                </a:r>
                <a:r>
                  <a:rPr lang="en-US" altLang="zh-CN" sz="2800" dirty="0"/>
                  <a:t>1</a:t>
                </a:r>
                <a:r>
                  <a:rPr lang="zh-CN" altLang="en-US" sz="2800" dirty="0"/>
                  <a:t>）利用风险中性原理，计算</a:t>
                </a:r>
                <a14:m>
                  <m:oMath xmlns:m="http://schemas.openxmlformats.org/officeDocument/2006/math">
                    <m:r>
                      <a:rPr lang="en-US" altLang="zh-CN" sz="2800" i="1" dirty="0" smtClean="0">
                        <a:latin typeface="Cambria Math" panose="02040503050406030204" pitchFamily="18" charset="0"/>
                      </a:rPr>
                      <m:t>𝐷</m:t>
                    </m:r>
                  </m:oMath>
                </a14:m>
                <a:r>
                  <a:rPr lang="zh-CN" altLang="en-US" sz="2800" dirty="0"/>
                  <a:t>公司股价的上行概率和下行概率，以及看涨期权的价值。</a:t>
                </a:r>
                <a:r>
                  <a:rPr lang="en-US" altLang="zh-CN" sz="2800" dirty="0"/>
                  <a:t> </a:t>
                </a:r>
              </a:p>
              <a:p>
                <a:r>
                  <a:rPr lang="zh-CN" altLang="en-US" sz="2800" dirty="0"/>
                  <a:t>（</a:t>
                </a:r>
                <a:r>
                  <a:rPr lang="en-US" altLang="zh-CN" sz="2800" dirty="0"/>
                  <a:t>2</a:t>
                </a:r>
                <a:r>
                  <a:rPr lang="zh-CN" altLang="en-US" sz="2800" dirty="0"/>
                  <a:t>）利用二叉树定价模型，重新计算该看涨期权的价值。</a:t>
                </a:r>
                <a:endParaRPr lang="en-US" altLang="zh-CN" sz="2800" dirty="0"/>
              </a:p>
              <a:p>
                <a:r>
                  <a:rPr lang="zh-CN" altLang="en-US" sz="2800" dirty="0"/>
                  <a:t>（</a:t>
                </a:r>
                <a:r>
                  <a:rPr lang="en-US" altLang="zh-CN" sz="2800" dirty="0"/>
                  <a:t>3</a:t>
                </a:r>
                <a:r>
                  <a:rPr lang="zh-CN" altLang="en-US" sz="2800" dirty="0"/>
                  <a:t>）如果该看涨期权的现行价格为</a:t>
                </a:r>
                <a14:m>
                  <m:oMath xmlns:m="http://schemas.openxmlformats.org/officeDocument/2006/math">
                    <m:r>
                      <a:rPr lang="en-US" altLang="zh-CN" sz="2800" i="1" dirty="0" smtClean="0">
                        <a:latin typeface="Cambria Math" panose="02040503050406030204" pitchFamily="18" charset="0"/>
                      </a:rPr>
                      <m:t>2.5</m:t>
                    </m:r>
                  </m:oMath>
                </a14:m>
                <a:r>
                  <a:rPr lang="zh-CN" altLang="en-US" sz="2800" dirty="0"/>
                  <a:t>元，请根据套利原理，构建一个投资组合进行套利。</a:t>
                </a:r>
              </a:p>
            </p:txBody>
          </p:sp>
        </mc:Choice>
        <mc:Fallback xmlns="">
          <p:sp>
            <p:nvSpPr>
              <p:cNvPr id="4" name="文本框 3">
                <a:extLst>
                  <a:ext uri="{FF2B5EF4-FFF2-40B4-BE49-F238E27FC236}">
                    <a16:creationId xmlns:a16="http://schemas.microsoft.com/office/drawing/2014/main" id="{B8D5AB95-A27C-9134-DF29-722F24F314E8}"/>
                  </a:ext>
                </a:extLst>
              </p:cNvPr>
              <p:cNvSpPr txBox="1">
                <a:spLocks noRot="1" noChangeAspect="1" noMove="1" noResize="1" noEditPoints="1" noAdjustHandles="1" noChangeArrowheads="1" noChangeShapeType="1" noTextEdit="1"/>
              </p:cNvSpPr>
              <p:nvPr/>
            </p:nvSpPr>
            <p:spPr>
              <a:xfrm>
                <a:off x="161365" y="1336119"/>
                <a:ext cx="11869270" cy="4616648"/>
              </a:xfrm>
              <a:prstGeom prst="rect">
                <a:avLst/>
              </a:prstGeom>
              <a:blipFill>
                <a:blip r:embed="rId4"/>
                <a:stretch>
                  <a:fillRect l="-1027" t="-1451" r="-719" b="-25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18442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1409931"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3" name="文本框 2">
            <a:extLst>
              <a:ext uri="{FF2B5EF4-FFF2-40B4-BE49-F238E27FC236}">
                <a16:creationId xmlns:a16="http://schemas.microsoft.com/office/drawing/2014/main" id="{C566A49D-07B5-50F1-F0F5-AE3D5CC434A2}"/>
              </a:ext>
            </a:extLst>
          </p:cNvPr>
          <p:cNvSpPr txBox="1"/>
          <p:nvPr/>
        </p:nvSpPr>
        <p:spPr>
          <a:xfrm>
            <a:off x="322729" y="1343696"/>
            <a:ext cx="11546542" cy="2462213"/>
          </a:xfrm>
          <a:prstGeom prst="rect">
            <a:avLst/>
          </a:prstGeom>
          <a:noFill/>
        </p:spPr>
        <p:txBody>
          <a:bodyPr wrap="square">
            <a:spAutoFit/>
          </a:bodyPr>
          <a:lstStyle/>
          <a:p>
            <a:r>
              <a:rPr lang="zh-CN" altLang="en-US" sz="2800" dirty="0"/>
              <a:t>例题：上财</a:t>
            </a:r>
            <a:r>
              <a:rPr lang="en-US" altLang="zh-CN" sz="2800" dirty="0"/>
              <a:t>2019</a:t>
            </a:r>
            <a:r>
              <a:rPr lang="zh-CN" altLang="en-US" sz="2800" dirty="0"/>
              <a:t>年真题</a:t>
            </a:r>
            <a:endParaRPr lang="en-US" altLang="zh-CN" sz="2800" dirty="0"/>
          </a:p>
          <a:p>
            <a:endParaRPr lang="en-US" altLang="zh-CN" sz="1400" dirty="0"/>
          </a:p>
          <a:p>
            <a:r>
              <a:rPr lang="zh-CN" altLang="en-US" sz="2800" dirty="0"/>
              <a:t>假设我们把美国股市从 </a:t>
            </a:r>
            <a:r>
              <a:rPr lang="en-US" altLang="zh-CN" sz="2800" dirty="0"/>
              <a:t>1926 </a:t>
            </a:r>
            <a:r>
              <a:rPr lang="zh-CN" altLang="en-US" sz="2800" dirty="0"/>
              <a:t>到 </a:t>
            </a:r>
            <a:r>
              <a:rPr lang="en-US" altLang="zh-CN" sz="2800" dirty="0"/>
              <a:t>2009 </a:t>
            </a:r>
            <a:r>
              <a:rPr lang="zh-CN" altLang="en-US" sz="2800" dirty="0"/>
              <a:t>年的情况作为考察对象，选择 </a:t>
            </a:r>
            <a:r>
              <a:rPr lang="en-US" altLang="zh-CN" sz="2800" dirty="0"/>
              <a:t>84 </a:t>
            </a:r>
            <a:r>
              <a:rPr lang="zh-CN" altLang="en-US" sz="2800" dirty="0"/>
              <a:t>个年收益率，其中最低的五个收益率分别为：</a:t>
            </a:r>
            <a:r>
              <a:rPr lang="en-US" altLang="zh-CN" sz="2800" dirty="0"/>
              <a:t>-25.03%</a:t>
            </a:r>
            <a:r>
              <a:rPr lang="zh-CN" altLang="en-US" sz="2800" dirty="0"/>
              <a:t>、</a:t>
            </a:r>
            <a:r>
              <a:rPr lang="en-US" altLang="zh-CN" sz="2800" dirty="0"/>
              <a:t>-25.69%</a:t>
            </a:r>
            <a:r>
              <a:rPr lang="zh-CN" altLang="en-US" sz="2800" dirty="0"/>
              <a:t>、</a:t>
            </a:r>
            <a:r>
              <a:rPr lang="en-US" altLang="zh-CN" sz="2800" dirty="0"/>
              <a:t>-33.49%</a:t>
            </a:r>
            <a:r>
              <a:rPr lang="zh-CN" altLang="en-US" sz="2800" dirty="0"/>
              <a:t>、</a:t>
            </a:r>
            <a:r>
              <a:rPr lang="en-US" altLang="zh-CN" sz="2800" dirty="0"/>
              <a:t>-41.03%</a:t>
            </a:r>
            <a:r>
              <a:rPr lang="zh-CN" altLang="en-US" sz="2800" dirty="0"/>
              <a:t>、</a:t>
            </a:r>
            <a:r>
              <a:rPr lang="en-US" altLang="zh-CN" sz="2800" dirty="0"/>
              <a:t>-45.64%</a:t>
            </a:r>
            <a:r>
              <a:rPr lang="zh-CN" altLang="en-US" sz="2800" dirty="0"/>
              <a:t>，那么置信度为 </a:t>
            </a:r>
            <a:r>
              <a:rPr lang="en-US" altLang="zh-CN" sz="2800" dirty="0"/>
              <a:t>95%</a:t>
            </a:r>
            <a:r>
              <a:rPr lang="zh-CN" altLang="en-US" sz="2800" dirty="0"/>
              <a:t>的</a:t>
            </a:r>
            <a:r>
              <a:rPr lang="en-US" altLang="zh-CN" sz="2800" dirty="0"/>
              <a:t>VaR</a:t>
            </a:r>
            <a:r>
              <a:rPr lang="zh-CN" altLang="en-US" sz="2800" dirty="0"/>
              <a:t>是（）。</a:t>
            </a:r>
          </a:p>
          <a:p>
            <a:r>
              <a:rPr lang="en-US" altLang="zh-CN" sz="2800" dirty="0"/>
              <a:t>A.-25.16%		B.-25.56%		C.-25.69%		D.-27.25%</a:t>
            </a:r>
          </a:p>
        </p:txBody>
      </p:sp>
    </p:spTree>
    <p:extLst>
      <p:ext uri="{BB962C8B-B14F-4D97-AF65-F5344CB8AC3E}">
        <p14:creationId xmlns:p14="http://schemas.microsoft.com/office/powerpoint/2010/main" val="29279937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1409931"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C0AB525-75F1-C631-9622-2260C8719F72}"/>
                  </a:ext>
                </a:extLst>
              </p:cNvPr>
              <p:cNvSpPr txBox="1"/>
              <p:nvPr/>
            </p:nvSpPr>
            <p:spPr>
              <a:xfrm>
                <a:off x="470647" y="1435459"/>
                <a:ext cx="11250705" cy="3108543"/>
              </a:xfrm>
              <a:prstGeom prst="rect">
                <a:avLst/>
              </a:prstGeom>
              <a:noFill/>
            </p:spPr>
            <p:txBody>
              <a:bodyPr wrap="square" rtlCol="0">
                <a:spAutoFit/>
              </a:bodyPr>
              <a:lstStyle/>
              <a:p>
                <a:pPr algn="l"/>
                <a:r>
                  <a:rPr lang="zh-CN" altLang="en-US" sz="2800" dirty="0"/>
                  <a:t>答：</a:t>
                </a:r>
                <a:r>
                  <a:rPr lang="en-US" altLang="zh-CN" sz="2800" dirty="0">
                    <a:solidFill>
                      <a:srgbClr val="FF0000"/>
                    </a:solidFill>
                  </a:rPr>
                  <a:t>A</a:t>
                </a:r>
              </a:p>
              <a:p>
                <a:pPr algn="l"/>
                <a:r>
                  <a:rPr lang="zh-CN" altLang="en-US" sz="2800" dirty="0"/>
                  <a:t>在险价值（</a:t>
                </a:r>
                <a14:m>
                  <m:oMath xmlns:m="http://schemas.openxmlformats.org/officeDocument/2006/math">
                    <m:r>
                      <a:rPr lang="en-US" altLang="zh-CN" sz="2800" i="1" dirty="0" smtClean="0">
                        <a:latin typeface="Cambria Math" panose="02040503050406030204" pitchFamily="18" charset="0"/>
                      </a:rPr>
                      <m:t>𝑉𝑎𝑅</m:t>
                    </m:r>
                  </m:oMath>
                </a14:m>
                <a:r>
                  <a:rPr lang="zh-CN" altLang="en-US" sz="2800" dirty="0"/>
                  <a:t>），是度量一定概率下发生极端负收益所造成的损失。通常，受样本数量的限制，我们必须对分位数做插值处理。由于样本由</a:t>
                </a:r>
                <a14:m>
                  <m:oMath xmlns:m="http://schemas.openxmlformats.org/officeDocument/2006/math">
                    <m:r>
                      <a:rPr lang="en-US" altLang="zh-CN" sz="2800" i="1" dirty="0" smtClean="0">
                        <a:latin typeface="Cambria Math" panose="02040503050406030204" pitchFamily="18" charset="0"/>
                      </a:rPr>
                      <m:t>84</m:t>
                    </m:r>
                  </m:oMath>
                </a14:m>
                <a:r>
                  <a:rPr lang="zh-CN" altLang="en-US" sz="2800" dirty="0"/>
                  <a:t>个年收益率组成，则</a:t>
                </a:r>
                <a14:m>
                  <m:oMath xmlns:m="http://schemas.openxmlformats.org/officeDocument/2006/math">
                    <m:r>
                      <a:rPr lang="en-US" altLang="zh-CN" sz="2800" i="1" dirty="0" smtClean="0">
                        <a:latin typeface="Cambria Math" panose="02040503050406030204" pitchFamily="18" charset="0"/>
                      </a:rPr>
                      <m:t>5%</m:t>
                    </m:r>
                  </m:oMath>
                </a14:m>
                <a:r>
                  <a:rPr lang="zh-CN" altLang="en-US" sz="2800" dirty="0"/>
                  <a:t>的观测的序号是</a:t>
                </a:r>
                <a14:m>
                  <m:oMath xmlns:m="http://schemas.openxmlformats.org/officeDocument/2006/math">
                    <m:r>
                      <a:rPr lang="en-US" altLang="zh-CN" sz="2800" i="1" dirty="0" smtClean="0">
                        <a:latin typeface="Cambria Math" panose="02040503050406030204" pitchFamily="18" charset="0"/>
                      </a:rPr>
                      <m:t>84×5%=4.2</m:t>
                    </m:r>
                  </m:oMath>
                </a14:m>
                <a:r>
                  <a:rPr lang="zh-CN" altLang="en-US" sz="2800" dirty="0"/>
                  <a:t>。我们必须在从下往上数的第</a:t>
                </a:r>
                <a14:m>
                  <m:oMath xmlns:m="http://schemas.openxmlformats.org/officeDocument/2006/math">
                    <m:r>
                      <a:rPr lang="en-US" altLang="zh-CN" sz="2800" i="1" dirty="0" smtClean="0">
                        <a:latin typeface="Cambria Math" panose="02040503050406030204" pitchFamily="18" charset="0"/>
                      </a:rPr>
                      <m:t>4</m:t>
                    </m:r>
                  </m:oMath>
                </a14:m>
                <a:r>
                  <a:rPr lang="zh-CN" altLang="en-US" sz="2800" dirty="0"/>
                  <a:t>个观测和第</a:t>
                </a:r>
                <a14:m>
                  <m:oMath xmlns:m="http://schemas.openxmlformats.org/officeDocument/2006/math">
                    <m:r>
                      <a:rPr lang="en-US" altLang="zh-CN" sz="2800" i="1" dirty="0" smtClean="0">
                        <a:latin typeface="Cambria Math" panose="02040503050406030204" pitchFamily="18" charset="0"/>
                      </a:rPr>
                      <m:t>5</m:t>
                    </m:r>
                  </m:oMath>
                </a14:m>
                <a:r>
                  <a:rPr lang="zh-CN" altLang="en-US" sz="2800" dirty="0"/>
                  <a:t>个观测之间进行插值计算，则相应的</a:t>
                </a:r>
                <a14:m>
                  <m:oMath xmlns:m="http://schemas.openxmlformats.org/officeDocument/2006/math">
                    <m:r>
                      <a:rPr lang="en-US" altLang="zh-CN" sz="2800" i="1" dirty="0" smtClean="0">
                        <a:latin typeface="Cambria Math" panose="02040503050406030204" pitchFamily="18" charset="0"/>
                      </a:rPr>
                      <m:t>𝑉𝑎𝑅</m:t>
                    </m:r>
                  </m:oMath>
                </a14:m>
                <a:r>
                  <a:rPr lang="zh-CN" altLang="en-US" sz="2800" dirty="0"/>
                  <a:t>在</a:t>
                </a:r>
                <a14:m>
                  <m:oMath xmlns:m="http://schemas.openxmlformats.org/officeDocument/2006/math">
                    <m:r>
                      <a:rPr lang="en-US" altLang="zh-CN" sz="2800" i="1" dirty="0" smtClean="0">
                        <a:latin typeface="Cambria Math" panose="02040503050406030204" pitchFamily="18" charset="0"/>
                      </a:rPr>
                      <m:t>−25.03%</m:t>
                    </m:r>
                  </m:oMath>
                </a14:m>
                <a:r>
                  <a:rPr lang="zh-CN" altLang="en-US" sz="2800" dirty="0"/>
                  <a:t>和</a:t>
                </a:r>
                <a14:m>
                  <m:oMath xmlns:m="http://schemas.openxmlformats.org/officeDocument/2006/math">
                    <m:r>
                      <a:rPr lang="en-US" altLang="zh-CN" sz="2800" i="1" dirty="0" smtClean="0">
                        <a:latin typeface="Cambria Math" panose="02040503050406030204" pitchFamily="18" charset="0"/>
                      </a:rPr>
                      <m:t>−25.69%</m:t>
                    </m:r>
                  </m:oMath>
                </a14:m>
                <a:r>
                  <a:rPr lang="zh-CN" altLang="en-US" sz="2800" dirty="0"/>
                  <a:t>之间，并被计算：</a:t>
                </a:r>
                <a14:m>
                  <m:oMath xmlns:m="http://schemas.openxmlformats.org/officeDocument/2006/math">
                    <m:r>
                      <a:rPr lang="en-US" altLang="zh-CN" sz="2800" i="1" dirty="0" smtClean="0">
                        <a:latin typeface="Cambria Math" panose="02040503050406030204" pitchFamily="18" charset="0"/>
                      </a:rPr>
                      <m:t>𝑉𝑎𝑅</m:t>
                    </m:r>
                    <m:r>
                      <a:rPr lang="en-US" altLang="zh-CN" sz="2800" i="1" dirty="0" smtClean="0">
                        <a:latin typeface="Cambria Math" panose="02040503050406030204" pitchFamily="18" charset="0"/>
                      </a:rPr>
                      <m:t>=−25.69%+0.2×(25.69%−25.03%)= −25.56%</m:t>
                    </m:r>
                  </m:oMath>
                </a14:m>
                <a:endParaRPr lang="zh-CN" altLang="en-US" sz="2800" dirty="0"/>
              </a:p>
            </p:txBody>
          </p:sp>
        </mc:Choice>
        <mc:Fallback xmlns="">
          <p:sp>
            <p:nvSpPr>
              <p:cNvPr id="4" name="文本框 3">
                <a:extLst>
                  <a:ext uri="{FF2B5EF4-FFF2-40B4-BE49-F238E27FC236}">
                    <a16:creationId xmlns:a16="http://schemas.microsoft.com/office/drawing/2014/main" id="{EC0AB525-75F1-C631-9622-2260C8719F72}"/>
                  </a:ext>
                </a:extLst>
              </p:cNvPr>
              <p:cNvSpPr txBox="1">
                <a:spLocks noRot="1" noChangeAspect="1" noMove="1" noResize="1" noEditPoints="1" noAdjustHandles="1" noChangeArrowheads="1" noChangeShapeType="1" noTextEdit="1"/>
              </p:cNvSpPr>
              <p:nvPr/>
            </p:nvSpPr>
            <p:spPr>
              <a:xfrm>
                <a:off x="470647" y="1435459"/>
                <a:ext cx="11250705" cy="3108543"/>
              </a:xfrm>
              <a:prstGeom prst="rect">
                <a:avLst/>
              </a:prstGeom>
              <a:blipFill>
                <a:blip r:embed="rId3"/>
                <a:stretch>
                  <a:fillRect l="-1083" t="-2157" r="-4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275015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24"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EC714C0D-2C29-46A2-A557-81E496738A85}"/>
              </a:ext>
            </a:extLst>
          </p:cNvPr>
          <p:cNvSpPr txBox="1"/>
          <p:nvPr>
            <p:custDataLst>
              <p:tags r:id="rId1"/>
            </p:custDataLst>
          </p:nvPr>
        </p:nvSpPr>
        <p:spPr>
          <a:xfrm>
            <a:off x="5319868" y="2492701"/>
            <a:ext cx="2380129" cy="1200329"/>
          </a:xfrm>
          <a:prstGeom prst="rect">
            <a:avLst/>
          </a:prstGeom>
          <a:noFill/>
        </p:spPr>
        <p:txBody>
          <a:bodyPr vert="horz" wrap="square" rtlCol="0">
            <a:spAutoFit/>
          </a:bodyPr>
          <a:lstStyle>
            <a:defPPr>
              <a:defRPr lang="zh-CN"/>
            </a:defPPr>
            <a:lvl1pPr algn="ctr">
              <a:defRPr sz="8000">
                <a:solidFill>
                  <a:schemeClr val="bg1"/>
                </a:solidFill>
                <a:latin typeface="字魂35号-经典雅黑" panose="02000000000000000000" pitchFamily="2" charset="-122"/>
                <a:ea typeface="字魂35号-经典雅黑" panose="02000000000000000000" pitchFamily="2" charset="-122"/>
              </a:defRPr>
            </a:lvl1pPr>
          </a:lstStyle>
          <a:p>
            <a:r>
              <a:rPr lang="en-US" altLang="zh-CN" sz="7200" dirty="0"/>
              <a:t>End</a:t>
            </a:r>
            <a:r>
              <a:rPr lang="zh-CN" altLang="en-US" sz="7200" dirty="0"/>
              <a:t>！</a:t>
            </a:r>
          </a:p>
        </p:txBody>
      </p:sp>
      <p:sp>
        <p:nvSpPr>
          <p:cNvPr id="3" name="PA_文本框 27"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632E8646-0086-47C9-986A-3F1B42B84C35}"/>
              </a:ext>
            </a:extLst>
          </p:cNvPr>
          <p:cNvSpPr txBox="1"/>
          <p:nvPr>
            <p:custDataLst>
              <p:tags r:id="rId2"/>
            </p:custDataLst>
          </p:nvPr>
        </p:nvSpPr>
        <p:spPr>
          <a:xfrm>
            <a:off x="4657689" y="4365299"/>
            <a:ext cx="3042308" cy="369332"/>
          </a:xfrm>
          <a:prstGeom prst="rect">
            <a:avLst/>
          </a:prstGeom>
          <a:noFill/>
        </p:spPr>
        <p:txBody>
          <a:bodyPr vert="horz" wrap="square" rtlCol="0">
            <a:spAutoFit/>
          </a:bodyPr>
          <a:lstStyle/>
          <a:p>
            <a:pPr algn="dist"/>
            <a:r>
              <a:rPr lang="zh-CN" altLang="en-US" dirty="0">
                <a:solidFill>
                  <a:schemeClr val="bg1"/>
                </a:solidFill>
                <a:latin typeface="字魂35号-经典雅黑" panose="02000000000000000000" pitchFamily="2" charset="-122"/>
                <a:ea typeface="字魂35号-经典雅黑" panose="02000000000000000000" pitchFamily="2" charset="-122"/>
              </a:rPr>
              <a:t>上海财经大学</a:t>
            </a:r>
          </a:p>
        </p:txBody>
      </p:sp>
      <p:sp>
        <p:nvSpPr>
          <p:cNvPr id="6" name="PA_任意多边形 30"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B55E0BB2-BD44-4997-B24B-E03827B90675}"/>
              </a:ext>
            </a:extLst>
          </p:cNvPr>
          <p:cNvSpPr/>
          <p:nvPr>
            <p:custDataLst>
              <p:tags r:id="rId3"/>
            </p:custDataLst>
          </p:nvPr>
        </p:nvSpPr>
        <p:spPr>
          <a:xfrm>
            <a:off x="3437866" y="4553620"/>
            <a:ext cx="1129553" cy="0"/>
          </a:xfrm>
          <a:custGeom>
            <a:avLst/>
            <a:gdLst>
              <a:gd name="connsiteX0" fmla="*/ 1129553 w 1129553"/>
              <a:gd name="connsiteY0" fmla="*/ 0 h 0"/>
              <a:gd name="connsiteX1" fmla="*/ 0 w 1129553"/>
              <a:gd name="connsiteY1" fmla="*/ 0 h 0"/>
            </a:gdLst>
            <a:ahLst/>
            <a:cxnLst>
              <a:cxn ang="0">
                <a:pos x="connsiteX0" y="connsiteY0"/>
              </a:cxn>
              <a:cxn ang="0">
                <a:pos x="connsiteX1" y="connsiteY1"/>
              </a:cxn>
            </a:cxnLst>
            <a:rect l="l" t="t" r="r" b="b"/>
            <a:pathLst>
              <a:path w="1129553">
                <a:moveTo>
                  <a:pt x="1129553" y="0"/>
                </a:move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35号-经典雅黑" panose="02000000000000000000" pitchFamily="2" charset="-122"/>
              <a:ea typeface="字魂35号-经典雅黑" panose="02000000000000000000" pitchFamily="2" charset="-122"/>
            </a:endParaRPr>
          </a:p>
        </p:txBody>
      </p:sp>
      <p:sp>
        <p:nvSpPr>
          <p:cNvPr id="7" name="PA_任意多边形 31"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298F288F-D806-40A0-9306-CE46194E4514}"/>
              </a:ext>
            </a:extLst>
          </p:cNvPr>
          <p:cNvSpPr/>
          <p:nvPr>
            <p:custDataLst>
              <p:tags r:id="rId4"/>
            </p:custDataLst>
          </p:nvPr>
        </p:nvSpPr>
        <p:spPr>
          <a:xfrm>
            <a:off x="7745694" y="4553620"/>
            <a:ext cx="1129553" cy="0"/>
          </a:xfrm>
          <a:custGeom>
            <a:avLst/>
            <a:gdLst>
              <a:gd name="connsiteX0" fmla="*/ 1129553 w 1129553"/>
              <a:gd name="connsiteY0" fmla="*/ 0 h 0"/>
              <a:gd name="connsiteX1" fmla="*/ 0 w 1129553"/>
              <a:gd name="connsiteY1" fmla="*/ 0 h 0"/>
            </a:gdLst>
            <a:ahLst/>
            <a:cxnLst>
              <a:cxn ang="0">
                <a:pos x="connsiteX0" y="connsiteY0"/>
              </a:cxn>
              <a:cxn ang="0">
                <a:pos x="connsiteX1" y="connsiteY1"/>
              </a:cxn>
            </a:cxnLst>
            <a:rect l="l" t="t" r="r" b="b"/>
            <a:pathLst>
              <a:path w="1129553">
                <a:moveTo>
                  <a:pt x="1129553" y="0"/>
                </a:move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35号-经典雅黑" panose="02000000000000000000" pitchFamily="2" charset="-122"/>
              <a:ea typeface="字魂35号-经典雅黑" panose="02000000000000000000" pitchFamily="2" charset="-122"/>
            </a:endParaRPr>
          </a:p>
        </p:txBody>
      </p:sp>
    </p:spTree>
    <p:extLst>
      <p:ext uri="{BB962C8B-B14F-4D97-AF65-F5344CB8AC3E}">
        <p14:creationId xmlns:p14="http://schemas.microsoft.com/office/powerpoint/2010/main" val="1953560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EDECF518-59A7-4799-AE28-04355D30B0F1}"/>
              </a:ext>
            </a:extLst>
          </p:cNvPr>
          <p:cNvSpPr txBox="1"/>
          <p:nvPr/>
        </p:nvSpPr>
        <p:spPr>
          <a:xfrm>
            <a:off x="794379"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预习内容检测</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0193A957-9DD4-8E62-49A4-834399A480A5}"/>
                  </a:ext>
                </a:extLst>
              </p:cNvPr>
              <p:cNvSpPr txBox="1"/>
              <p:nvPr/>
            </p:nvSpPr>
            <p:spPr>
              <a:xfrm>
                <a:off x="201706" y="2940319"/>
                <a:ext cx="11788589" cy="2534412"/>
              </a:xfrm>
              <a:prstGeom prst="rect">
                <a:avLst/>
              </a:prstGeom>
              <a:noFill/>
            </p:spPr>
            <p:txBody>
              <a:bodyPr wrap="square" rtlCol="0">
                <a:spAutoFit/>
              </a:bodyPr>
              <a:lstStyle/>
              <a:p>
                <a:pPr algn="l"/>
                <a:r>
                  <a:rPr lang="zh-CN" altLang="en-US" sz="2800" dirty="0"/>
                  <a:t>答：</a:t>
                </a:r>
                <a:endParaRPr lang="en-US" altLang="zh-CN" sz="2800" dirty="0"/>
              </a:p>
              <a:p>
                <a:r>
                  <a:rPr lang="zh-CN" altLang="en-US" sz="2800" dirty="0"/>
                  <a:t>（</a:t>
                </a:r>
                <a:r>
                  <a:rPr lang="en-US" altLang="zh-CN" sz="2800" dirty="0"/>
                  <a:t>1</a:t>
                </a:r>
                <a:r>
                  <a:rPr lang="zh-CN" altLang="en-US" sz="2800" dirty="0"/>
                  <a:t>）</a:t>
                </a:r>
                <a14:m>
                  <m:oMath xmlns:m="http://schemas.openxmlformats.org/officeDocument/2006/math">
                    <m:r>
                      <a:rPr lang="en-US" altLang="zh-CN" sz="2800" i="1" dirty="0" smtClean="0">
                        <a:latin typeface="Cambria Math" panose="02040503050406030204" pitchFamily="18" charset="0"/>
                      </a:rPr>
                      <m:t>3</m:t>
                    </m:r>
                    <m:r>
                      <a:rPr lang="zh-CN" altLang="en-US" sz="2800" i="1" dirty="0">
                        <a:solidFill>
                          <a:prstClr val="black"/>
                        </a:solidFill>
                        <a:latin typeface="Cambria Math" panose="02040503050406030204" pitchFamily="18" charset="0"/>
                      </a:rPr>
                      <m:t>个月</m:t>
                    </m:r>
                    <m:r>
                      <a:rPr lang="zh-CN" altLang="en-US" sz="2800" i="1" dirty="0" smtClean="0">
                        <a:solidFill>
                          <a:prstClr val="black"/>
                        </a:solidFill>
                        <a:latin typeface="Cambria Math" panose="02040503050406030204" pitchFamily="18" charset="0"/>
                      </a:rPr>
                      <m:t>无风险</m:t>
                    </m:r>
                    <m:r>
                      <a:rPr lang="zh-CN" altLang="en-US" sz="2800" i="1" dirty="0">
                        <a:solidFill>
                          <a:prstClr val="black"/>
                        </a:solidFill>
                        <a:latin typeface="Cambria Math" panose="02040503050406030204" pitchFamily="18" charset="0"/>
                      </a:rPr>
                      <m:t>利率</m:t>
                    </m:r>
                    <m:r>
                      <a:rPr lang="zh-CN" altLang="en-US" sz="2800" i="1" dirty="0" smtClean="0">
                        <a:solidFill>
                          <a:prstClr val="black"/>
                        </a:solidFill>
                        <a:latin typeface="Cambria Math" panose="02040503050406030204" pitchFamily="18" charset="0"/>
                      </a:rPr>
                      <m:t>：</m:t>
                    </m:r>
                    <m:sSub>
                      <m:sSubPr>
                        <m:ctrlPr>
                          <a:rPr lang="en-US" altLang="zh-CN" sz="2800" i="1">
                            <a:solidFill>
                              <a:prstClr val="black"/>
                            </a:solidFill>
                            <a:latin typeface="Cambria Math" panose="02040503050406030204" pitchFamily="18" charset="0"/>
                          </a:rPr>
                        </m:ctrlPr>
                      </m:sSubPr>
                      <m:e>
                        <m:r>
                          <a:rPr lang="en-US" altLang="zh-CN" sz="2800" i="1">
                            <a:solidFill>
                              <a:prstClr val="black"/>
                            </a:solidFill>
                            <a:latin typeface="Cambria Math" panose="02040503050406030204" pitchFamily="18" charset="0"/>
                          </a:rPr>
                          <m:t>𝑟</m:t>
                        </m:r>
                      </m:e>
                      <m:sub>
                        <m:r>
                          <a:rPr lang="en-US" altLang="zh-CN" sz="2800" i="1">
                            <a:solidFill>
                              <a:prstClr val="black"/>
                            </a:solidFill>
                            <a:latin typeface="Cambria Math" panose="02040503050406030204" pitchFamily="18" charset="0"/>
                          </a:rPr>
                          <m:t>𝑓</m:t>
                        </m:r>
                      </m:sub>
                    </m:sSub>
                    <m:r>
                      <a:rPr lang="en-US" altLang="zh-CN" sz="2800" i="1">
                        <a:solidFill>
                          <a:prstClr val="black"/>
                        </a:solidFill>
                        <a:latin typeface="Cambria Math" panose="02040503050406030204" pitchFamily="18" charset="0"/>
                      </a:rPr>
                      <m:t>=</m:t>
                    </m:r>
                    <m:f>
                      <m:fPr>
                        <m:ctrlPr>
                          <a:rPr lang="en-US" altLang="zh-CN" sz="2800" i="1">
                            <a:solidFill>
                              <a:prstClr val="black"/>
                            </a:solidFill>
                            <a:latin typeface="Cambria Math" panose="02040503050406030204" pitchFamily="18" charset="0"/>
                          </a:rPr>
                        </m:ctrlPr>
                      </m:fPr>
                      <m:num>
                        <m:r>
                          <a:rPr lang="en-US" altLang="zh-CN" sz="2800" i="1">
                            <a:solidFill>
                              <a:prstClr val="black"/>
                            </a:solidFill>
                            <a:latin typeface="Cambria Math" panose="02040503050406030204" pitchFamily="18" charset="0"/>
                          </a:rPr>
                          <m:t>4%</m:t>
                        </m:r>
                      </m:num>
                      <m:den>
                        <m:r>
                          <a:rPr lang="en-US" altLang="zh-CN" sz="2800" i="1">
                            <a:solidFill>
                              <a:prstClr val="black"/>
                            </a:solidFill>
                            <a:latin typeface="Cambria Math" panose="02040503050406030204" pitchFamily="18" charset="0"/>
                          </a:rPr>
                          <m:t>4</m:t>
                        </m:r>
                      </m:den>
                    </m:f>
                    <m:r>
                      <a:rPr lang="en-US" altLang="zh-CN" sz="2800" i="1">
                        <a:solidFill>
                          <a:prstClr val="black"/>
                        </a:solidFill>
                        <a:latin typeface="Cambria Math" panose="02040503050406030204" pitchFamily="18" charset="0"/>
                      </a:rPr>
                      <m:t>=1%</m:t>
                    </m:r>
                  </m:oMath>
                </a14:m>
                <a:r>
                  <a:rPr lang="zh-CN" altLang="en-US" sz="2800" dirty="0"/>
                  <a:t>，设：股价上涨的风险中性概率为</a:t>
                </a:r>
                <a14:m>
                  <m:oMath xmlns:m="http://schemas.openxmlformats.org/officeDocument/2006/math">
                    <m:r>
                      <a:rPr lang="zh-CN" altLang="en-US" sz="2800" i="1" smtClean="0">
                        <a:latin typeface="Cambria Math" panose="02040503050406030204" pitchFamily="18" charset="0"/>
                      </a:rPr>
                      <m:t>𝜌</m:t>
                    </m:r>
                  </m:oMath>
                </a14:m>
                <a:endParaRPr lang="en-US" altLang="zh-CN" sz="2800" dirty="0"/>
              </a:p>
              <a:p>
                <a:pPr algn="ctr"/>
                <a14:m>
                  <m:oMath xmlns:m="http://schemas.openxmlformats.org/officeDocument/2006/math">
                    <m:r>
                      <a:rPr lang="zh-CN" altLang="en-US" sz="2800" i="1" smtClean="0">
                        <a:latin typeface="Cambria Math" panose="02040503050406030204" pitchFamily="18" charset="0"/>
                      </a:rPr>
                      <m:t>𝜌</m:t>
                    </m:r>
                    <m:r>
                      <a:rPr lang="en-US" altLang="zh-CN" sz="2800" i="1" dirty="0">
                        <a:solidFill>
                          <a:prstClr val="black"/>
                        </a:solidFill>
                        <a:latin typeface="Cambria Math" panose="02040503050406030204" pitchFamily="18" charset="0"/>
                      </a:rPr>
                      <m:t>𝑢</m:t>
                    </m:r>
                    <m:sSub>
                      <m:sSubPr>
                        <m:ctrlPr>
                          <a:rPr lang="en-US" altLang="zh-CN" sz="2800" i="1">
                            <a:solidFill>
                              <a:prstClr val="black"/>
                            </a:solidFill>
                            <a:latin typeface="Cambria Math" panose="02040503050406030204" pitchFamily="18" charset="0"/>
                          </a:rPr>
                        </m:ctrlPr>
                      </m:sSubPr>
                      <m:e>
                        <m:r>
                          <a:rPr lang="en-US" altLang="zh-CN" sz="2800" i="1">
                            <a:solidFill>
                              <a:prstClr val="black"/>
                            </a:solidFill>
                            <a:latin typeface="Cambria Math" panose="02040503050406030204" pitchFamily="18" charset="0"/>
                          </a:rPr>
                          <m:t>𝑆</m:t>
                        </m:r>
                      </m:e>
                      <m:sub>
                        <m:r>
                          <a:rPr lang="en-US" altLang="zh-CN" sz="2800" i="1">
                            <a:solidFill>
                              <a:prstClr val="black"/>
                            </a:solidFill>
                            <a:latin typeface="Cambria Math" panose="02040503050406030204" pitchFamily="18" charset="0"/>
                          </a:rPr>
                          <m:t>0</m:t>
                        </m:r>
                      </m:sub>
                    </m:sSub>
                    <m:r>
                      <a:rPr lang="en-US" altLang="zh-CN" sz="2800" b="0" i="1" smtClean="0">
                        <a:solidFill>
                          <a:prstClr val="black"/>
                        </a:solidFill>
                        <a:latin typeface="Cambria Math" panose="02040503050406030204" pitchFamily="18" charset="0"/>
                      </a:rPr>
                      <m:t>+</m:t>
                    </m:r>
                    <m:d>
                      <m:dPr>
                        <m:ctrlPr>
                          <a:rPr lang="en-US" altLang="zh-CN" sz="2800" b="0" i="1" smtClean="0">
                            <a:solidFill>
                              <a:prstClr val="black"/>
                            </a:solidFill>
                            <a:latin typeface="Cambria Math" panose="02040503050406030204" pitchFamily="18" charset="0"/>
                          </a:rPr>
                        </m:ctrlPr>
                      </m:dPr>
                      <m:e>
                        <m:r>
                          <a:rPr lang="en-US" altLang="zh-CN" sz="2800" b="0" i="1" smtClean="0">
                            <a:solidFill>
                              <a:prstClr val="black"/>
                            </a:solidFill>
                            <a:latin typeface="Cambria Math" panose="02040503050406030204" pitchFamily="18" charset="0"/>
                          </a:rPr>
                          <m:t>1−</m:t>
                        </m:r>
                        <m:r>
                          <a:rPr lang="zh-CN" altLang="en-US" sz="2800" i="1">
                            <a:latin typeface="Cambria Math" panose="02040503050406030204" pitchFamily="18" charset="0"/>
                          </a:rPr>
                          <m:t>𝜌</m:t>
                        </m:r>
                      </m:e>
                    </m:d>
                    <m:r>
                      <a:rPr lang="en-US" altLang="zh-CN" sz="2800" i="1">
                        <a:solidFill>
                          <a:prstClr val="black"/>
                        </a:solidFill>
                        <a:latin typeface="Cambria Math" panose="02040503050406030204" pitchFamily="18" charset="0"/>
                      </a:rPr>
                      <m:t>𝑑</m:t>
                    </m:r>
                    <m:sSub>
                      <m:sSubPr>
                        <m:ctrlPr>
                          <a:rPr lang="en-US" altLang="zh-CN" sz="2800" i="1">
                            <a:solidFill>
                              <a:prstClr val="black"/>
                            </a:solidFill>
                            <a:latin typeface="Cambria Math" panose="02040503050406030204" pitchFamily="18" charset="0"/>
                          </a:rPr>
                        </m:ctrlPr>
                      </m:sSubPr>
                      <m:e>
                        <m:r>
                          <a:rPr lang="en-US" altLang="zh-CN" sz="2800" i="1">
                            <a:solidFill>
                              <a:prstClr val="black"/>
                            </a:solidFill>
                            <a:latin typeface="Cambria Math" panose="02040503050406030204" pitchFamily="18" charset="0"/>
                          </a:rPr>
                          <m:t>𝑆</m:t>
                        </m:r>
                      </m:e>
                      <m:sub>
                        <m:r>
                          <a:rPr lang="en-US" altLang="zh-CN" sz="2800" i="1">
                            <a:solidFill>
                              <a:prstClr val="black"/>
                            </a:solidFill>
                            <a:latin typeface="Cambria Math" panose="02040503050406030204" pitchFamily="18" charset="0"/>
                          </a:rPr>
                          <m:t>0</m:t>
                        </m:r>
                      </m:sub>
                    </m:sSub>
                    <m:r>
                      <a:rPr lang="en-US" altLang="zh-CN" sz="2800" b="0" i="1" smtClean="0">
                        <a:solidFill>
                          <a:prstClr val="black"/>
                        </a:solidFill>
                        <a:latin typeface="Cambria Math" panose="02040503050406030204" pitchFamily="18" charset="0"/>
                      </a:rPr>
                      <m:t>=(1+</m:t>
                    </m:r>
                    <m:sSub>
                      <m:sSubPr>
                        <m:ctrlPr>
                          <a:rPr lang="en-US" altLang="zh-CN" sz="2800" b="0" i="1" smtClean="0">
                            <a:solidFill>
                              <a:prstClr val="black"/>
                            </a:solidFill>
                            <a:latin typeface="Cambria Math" panose="02040503050406030204" pitchFamily="18" charset="0"/>
                          </a:rPr>
                        </m:ctrlPr>
                      </m:sSubPr>
                      <m:e>
                        <m:r>
                          <a:rPr lang="en-US" altLang="zh-CN" sz="2800" b="0" i="1" smtClean="0">
                            <a:solidFill>
                              <a:prstClr val="black"/>
                            </a:solidFill>
                            <a:latin typeface="Cambria Math" panose="02040503050406030204" pitchFamily="18" charset="0"/>
                          </a:rPr>
                          <m:t>𝑟</m:t>
                        </m:r>
                      </m:e>
                      <m:sub>
                        <m:r>
                          <a:rPr lang="en-US" altLang="zh-CN" sz="2800" b="0" i="1" smtClean="0">
                            <a:solidFill>
                              <a:prstClr val="black"/>
                            </a:solidFill>
                            <a:latin typeface="Cambria Math" panose="02040503050406030204" pitchFamily="18" charset="0"/>
                          </a:rPr>
                          <m:t>𝑓</m:t>
                        </m:r>
                      </m:sub>
                    </m:sSub>
                    <m:r>
                      <a:rPr lang="en-US" altLang="zh-CN" sz="2800" b="0" i="1" smtClean="0">
                        <a:solidFill>
                          <a:prstClr val="black"/>
                        </a:solidFill>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𝑆</m:t>
                        </m:r>
                      </m:e>
                      <m:sub>
                        <m:r>
                          <a:rPr lang="en-US" altLang="zh-CN" sz="2800" i="1">
                            <a:latin typeface="Cambria Math" panose="02040503050406030204" pitchFamily="18" charset="0"/>
                          </a:rPr>
                          <m:t>0</m:t>
                        </m:r>
                      </m:sub>
                    </m:sSub>
                  </m:oMath>
                </a14:m>
                <a:r>
                  <a:rPr lang="zh-CN" altLang="en-US" sz="2800" dirty="0"/>
                  <a:t>→</a:t>
                </a:r>
                <a14:m>
                  <m:oMath xmlns:m="http://schemas.openxmlformats.org/officeDocument/2006/math">
                    <m:r>
                      <a:rPr lang="zh-CN" altLang="en-US" sz="2800" i="1">
                        <a:latin typeface="Cambria Math" panose="02040503050406030204" pitchFamily="18" charset="0"/>
                      </a:rPr>
                      <m:t>𝜌</m:t>
                    </m:r>
                    <m:r>
                      <a:rPr lang="en-US" altLang="zh-CN" sz="2800" b="0" i="0" smtClean="0">
                        <a:latin typeface="Cambria Math" panose="02040503050406030204" pitchFamily="18" charset="0"/>
                      </a:rPr>
                      <m:t>=</m:t>
                    </m:r>
                    <m:f>
                      <m:fPr>
                        <m:ctrlPr>
                          <a:rPr lang="en-US" altLang="zh-CN" sz="2800" b="0" i="1" smtClean="0">
                            <a:latin typeface="Cambria Math" panose="02040503050406030204" pitchFamily="18" charset="0"/>
                          </a:rPr>
                        </m:ctrlPr>
                      </m:fPr>
                      <m:num>
                        <m:d>
                          <m:dPr>
                            <m:ctrlPr>
                              <a:rPr lang="en-US" altLang="zh-CN" sz="2800" i="1">
                                <a:solidFill>
                                  <a:prstClr val="black"/>
                                </a:solidFill>
                                <a:latin typeface="Cambria Math" panose="02040503050406030204" pitchFamily="18" charset="0"/>
                              </a:rPr>
                            </m:ctrlPr>
                          </m:dPr>
                          <m:e>
                            <m:r>
                              <a:rPr lang="en-US" altLang="zh-CN" sz="2800" i="1">
                                <a:solidFill>
                                  <a:prstClr val="black"/>
                                </a:solidFill>
                                <a:latin typeface="Cambria Math" panose="02040503050406030204" pitchFamily="18" charset="0"/>
                              </a:rPr>
                              <m:t>1+</m:t>
                            </m:r>
                            <m:sSub>
                              <m:sSubPr>
                                <m:ctrlPr>
                                  <a:rPr lang="en-US" altLang="zh-CN" sz="2800" i="1">
                                    <a:solidFill>
                                      <a:prstClr val="black"/>
                                    </a:solidFill>
                                    <a:latin typeface="Cambria Math" panose="02040503050406030204" pitchFamily="18" charset="0"/>
                                  </a:rPr>
                                </m:ctrlPr>
                              </m:sSubPr>
                              <m:e>
                                <m:r>
                                  <a:rPr lang="en-US" altLang="zh-CN" sz="2800" i="1">
                                    <a:solidFill>
                                      <a:prstClr val="black"/>
                                    </a:solidFill>
                                    <a:latin typeface="Cambria Math" panose="02040503050406030204" pitchFamily="18" charset="0"/>
                                  </a:rPr>
                                  <m:t>𝑟</m:t>
                                </m:r>
                              </m:e>
                              <m:sub>
                                <m:r>
                                  <a:rPr lang="en-US" altLang="zh-CN" sz="2800" i="1">
                                    <a:solidFill>
                                      <a:prstClr val="black"/>
                                    </a:solidFill>
                                    <a:latin typeface="Cambria Math" panose="02040503050406030204" pitchFamily="18" charset="0"/>
                                  </a:rPr>
                                  <m:t>𝑓</m:t>
                                </m:r>
                              </m:sub>
                            </m:sSub>
                          </m:e>
                        </m:d>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𝑆</m:t>
                            </m:r>
                          </m:e>
                          <m:sub>
                            <m:r>
                              <a:rPr lang="en-US" altLang="zh-CN" sz="2800" i="1">
                                <a:latin typeface="Cambria Math" panose="02040503050406030204" pitchFamily="18" charset="0"/>
                              </a:rPr>
                              <m:t>0</m:t>
                            </m:r>
                          </m:sub>
                        </m:sSub>
                        <m:r>
                          <a:rPr lang="en-US" altLang="zh-CN" sz="2800" b="0" i="1" smtClean="0">
                            <a:latin typeface="Cambria Math" panose="02040503050406030204" pitchFamily="18" charset="0"/>
                          </a:rPr>
                          <m:t>−</m:t>
                        </m:r>
                        <m:r>
                          <a:rPr lang="en-US" altLang="zh-CN" sz="2800" i="1">
                            <a:solidFill>
                              <a:prstClr val="black"/>
                            </a:solidFill>
                            <a:latin typeface="Cambria Math" panose="02040503050406030204" pitchFamily="18" charset="0"/>
                          </a:rPr>
                          <m:t>𝑑</m:t>
                        </m:r>
                        <m:sSub>
                          <m:sSubPr>
                            <m:ctrlPr>
                              <a:rPr lang="en-US" altLang="zh-CN" sz="2800" i="1">
                                <a:solidFill>
                                  <a:prstClr val="black"/>
                                </a:solidFill>
                                <a:latin typeface="Cambria Math" panose="02040503050406030204" pitchFamily="18" charset="0"/>
                              </a:rPr>
                            </m:ctrlPr>
                          </m:sSubPr>
                          <m:e>
                            <m:r>
                              <a:rPr lang="en-US" altLang="zh-CN" sz="2800" i="1">
                                <a:solidFill>
                                  <a:prstClr val="black"/>
                                </a:solidFill>
                                <a:latin typeface="Cambria Math" panose="02040503050406030204" pitchFamily="18" charset="0"/>
                              </a:rPr>
                              <m:t>𝑆</m:t>
                            </m:r>
                          </m:e>
                          <m:sub>
                            <m:r>
                              <a:rPr lang="en-US" altLang="zh-CN" sz="2800" i="1">
                                <a:solidFill>
                                  <a:prstClr val="black"/>
                                </a:solidFill>
                                <a:latin typeface="Cambria Math" panose="02040503050406030204" pitchFamily="18" charset="0"/>
                              </a:rPr>
                              <m:t>0</m:t>
                            </m:r>
                          </m:sub>
                        </m:sSub>
                      </m:num>
                      <m:den>
                        <m:r>
                          <a:rPr lang="en-US" altLang="zh-CN" sz="2800" i="1" dirty="0">
                            <a:solidFill>
                              <a:prstClr val="black"/>
                            </a:solidFill>
                            <a:latin typeface="Cambria Math" panose="02040503050406030204" pitchFamily="18" charset="0"/>
                          </a:rPr>
                          <m:t>𝑢</m:t>
                        </m:r>
                        <m:sSub>
                          <m:sSubPr>
                            <m:ctrlPr>
                              <a:rPr lang="en-US" altLang="zh-CN" sz="2800" i="1">
                                <a:solidFill>
                                  <a:prstClr val="black"/>
                                </a:solidFill>
                                <a:latin typeface="Cambria Math" panose="02040503050406030204" pitchFamily="18" charset="0"/>
                              </a:rPr>
                            </m:ctrlPr>
                          </m:sSubPr>
                          <m:e>
                            <m:r>
                              <a:rPr lang="en-US" altLang="zh-CN" sz="2800" i="1">
                                <a:solidFill>
                                  <a:prstClr val="black"/>
                                </a:solidFill>
                                <a:latin typeface="Cambria Math" panose="02040503050406030204" pitchFamily="18" charset="0"/>
                              </a:rPr>
                              <m:t>𝑆</m:t>
                            </m:r>
                          </m:e>
                          <m:sub>
                            <m:r>
                              <a:rPr lang="en-US" altLang="zh-CN" sz="2800" i="1">
                                <a:solidFill>
                                  <a:prstClr val="black"/>
                                </a:solidFill>
                                <a:latin typeface="Cambria Math" panose="02040503050406030204" pitchFamily="18" charset="0"/>
                              </a:rPr>
                              <m:t>0</m:t>
                            </m:r>
                          </m:sub>
                        </m:sSub>
                        <m:r>
                          <a:rPr lang="en-US" altLang="zh-CN" sz="2800" b="0" i="1" smtClean="0">
                            <a:solidFill>
                              <a:prstClr val="black"/>
                            </a:solidFill>
                            <a:latin typeface="Cambria Math" panose="02040503050406030204" pitchFamily="18" charset="0"/>
                          </a:rPr>
                          <m:t>−</m:t>
                        </m:r>
                        <m:r>
                          <a:rPr lang="en-US" altLang="zh-CN" sz="2800" i="1">
                            <a:solidFill>
                              <a:prstClr val="black"/>
                            </a:solidFill>
                            <a:latin typeface="Cambria Math" panose="02040503050406030204" pitchFamily="18" charset="0"/>
                          </a:rPr>
                          <m:t>𝑑</m:t>
                        </m:r>
                        <m:sSub>
                          <m:sSubPr>
                            <m:ctrlPr>
                              <a:rPr lang="en-US" altLang="zh-CN" sz="2800" i="1">
                                <a:solidFill>
                                  <a:prstClr val="black"/>
                                </a:solidFill>
                                <a:latin typeface="Cambria Math" panose="02040503050406030204" pitchFamily="18" charset="0"/>
                              </a:rPr>
                            </m:ctrlPr>
                          </m:sSubPr>
                          <m:e>
                            <m:r>
                              <a:rPr lang="en-US" altLang="zh-CN" sz="2800" i="1">
                                <a:solidFill>
                                  <a:prstClr val="black"/>
                                </a:solidFill>
                                <a:latin typeface="Cambria Math" panose="02040503050406030204" pitchFamily="18" charset="0"/>
                              </a:rPr>
                              <m:t>𝑆</m:t>
                            </m:r>
                          </m:e>
                          <m:sub>
                            <m:r>
                              <a:rPr lang="en-US" altLang="zh-CN" sz="2800" i="1">
                                <a:solidFill>
                                  <a:prstClr val="black"/>
                                </a:solidFill>
                                <a:latin typeface="Cambria Math" panose="02040503050406030204" pitchFamily="18" charset="0"/>
                              </a:rPr>
                              <m:t>0</m:t>
                            </m:r>
                          </m:sub>
                        </m:sSub>
                      </m:den>
                    </m:f>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1.01</m:t>
                        </m:r>
                        <m:r>
                          <a:rPr lang="en-US" altLang="zh-CN" sz="2800" b="0" i="1" smtClean="0">
                            <a:latin typeface="Cambria Math" panose="02040503050406030204" pitchFamily="18" charset="0"/>
                            <a:ea typeface="Cambria Math" panose="02040503050406030204" pitchFamily="18" charset="0"/>
                          </a:rPr>
                          <m:t>×40−30</m:t>
                        </m:r>
                      </m:num>
                      <m:den>
                        <m:r>
                          <a:rPr lang="en-US" altLang="zh-CN" sz="2800" b="0" i="1" smtClean="0">
                            <a:latin typeface="Cambria Math" panose="02040503050406030204" pitchFamily="18" charset="0"/>
                          </a:rPr>
                          <m:t>46−30</m:t>
                        </m:r>
                      </m:den>
                    </m:f>
                    <m:r>
                      <a:rPr lang="en-US" altLang="zh-CN" sz="2800" b="0" i="1" smtClean="0">
                        <a:latin typeface="Cambria Math" panose="02040503050406030204" pitchFamily="18" charset="0"/>
                      </a:rPr>
                      <m:t>=65%</m:t>
                    </m:r>
                  </m:oMath>
                </a14:m>
                <a:endParaRPr lang="zh-CN" altLang="en-US" sz="2800" dirty="0"/>
              </a:p>
              <a:p>
                <a:r>
                  <a:rPr lang="zh-CN" altLang="en-US" sz="2800" dirty="0"/>
                  <a:t>因此看涨期权价值为：</a:t>
                </a:r>
                <a14:m>
                  <m:oMath xmlns:m="http://schemas.openxmlformats.org/officeDocument/2006/math">
                    <m:r>
                      <a:rPr lang="en-US" altLang="zh-CN" sz="2800" b="0" i="1" smtClean="0">
                        <a:latin typeface="Cambria Math" panose="02040503050406030204" pitchFamily="18" charset="0"/>
                      </a:rPr>
                      <m:t>𝑓</m:t>
                    </m:r>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0.65</m:t>
                        </m:r>
                        <m:r>
                          <a:rPr lang="en-US" altLang="zh-CN" sz="2800" b="0" i="1" smtClean="0">
                            <a:latin typeface="Cambria Math" panose="02040503050406030204" pitchFamily="18" charset="0"/>
                            <a:ea typeface="Cambria Math" panose="02040503050406030204" pitchFamily="18" charset="0"/>
                          </a:rPr>
                          <m:t>×4+0</m:t>
                        </m:r>
                      </m:num>
                      <m:den>
                        <m:r>
                          <a:rPr lang="en-US" altLang="zh-CN" sz="2800" b="0" i="1" smtClean="0">
                            <a:latin typeface="Cambria Math" panose="02040503050406030204" pitchFamily="18" charset="0"/>
                          </a:rPr>
                          <m:t>1+1%</m:t>
                        </m:r>
                      </m:den>
                    </m:f>
                    <m:r>
                      <a:rPr lang="en-US" altLang="zh-CN" sz="2800" b="0" i="1" smtClean="0">
                        <a:latin typeface="Cambria Math" panose="02040503050406030204" pitchFamily="18" charset="0"/>
                      </a:rPr>
                      <m:t>=2.574</m:t>
                    </m:r>
                  </m:oMath>
                </a14:m>
                <a:r>
                  <a:rPr lang="zh-CN" altLang="en-US" sz="2800" dirty="0"/>
                  <a:t>元</a:t>
                </a:r>
              </a:p>
            </p:txBody>
          </p:sp>
        </mc:Choice>
        <mc:Fallback xmlns="">
          <p:sp>
            <p:nvSpPr>
              <p:cNvPr id="3" name="文本框 2">
                <a:extLst>
                  <a:ext uri="{FF2B5EF4-FFF2-40B4-BE49-F238E27FC236}">
                    <a16:creationId xmlns:a16="http://schemas.microsoft.com/office/drawing/2014/main" id="{0193A957-9DD4-8E62-49A4-834399A480A5}"/>
                  </a:ext>
                </a:extLst>
              </p:cNvPr>
              <p:cNvSpPr txBox="1">
                <a:spLocks noRot="1" noChangeAspect="1" noMove="1" noResize="1" noEditPoints="1" noAdjustHandles="1" noChangeArrowheads="1" noChangeShapeType="1" noTextEdit="1"/>
              </p:cNvSpPr>
              <p:nvPr/>
            </p:nvSpPr>
            <p:spPr>
              <a:xfrm>
                <a:off x="201706" y="2940319"/>
                <a:ext cx="11788589" cy="2534412"/>
              </a:xfrm>
              <a:prstGeom prst="rect">
                <a:avLst/>
              </a:prstGeom>
              <a:blipFill>
                <a:blip r:embed="rId4"/>
                <a:stretch>
                  <a:fillRect l="-1034" t="-2644" b="-1683"/>
                </a:stretch>
              </a:blipFill>
            </p:spPr>
            <p:txBody>
              <a:bodyPr/>
              <a:lstStyle/>
              <a:p>
                <a:r>
                  <a:rPr lang="zh-CN" altLang="en-US">
                    <a:noFill/>
                  </a:rPr>
                  <a:t> </a:t>
                </a:r>
              </a:p>
            </p:txBody>
          </p:sp>
        </mc:Fallback>
      </mc:AlternateContent>
      <p:grpSp>
        <p:nvGrpSpPr>
          <p:cNvPr id="36" name="组合 35">
            <a:extLst>
              <a:ext uri="{FF2B5EF4-FFF2-40B4-BE49-F238E27FC236}">
                <a16:creationId xmlns:a16="http://schemas.microsoft.com/office/drawing/2014/main" id="{013CE786-A258-D2A2-026B-8CD54D44F0D7}"/>
              </a:ext>
            </a:extLst>
          </p:cNvPr>
          <p:cNvGrpSpPr/>
          <p:nvPr/>
        </p:nvGrpSpPr>
        <p:grpSpPr>
          <a:xfrm>
            <a:off x="1924516" y="920448"/>
            <a:ext cx="8342968" cy="2093061"/>
            <a:chOff x="1686719" y="1126637"/>
            <a:chExt cx="8342968" cy="2093061"/>
          </a:xfrm>
        </p:grpSpPr>
        <p:grpSp>
          <p:nvGrpSpPr>
            <p:cNvPr id="22" name="组合 21">
              <a:extLst>
                <a:ext uri="{FF2B5EF4-FFF2-40B4-BE49-F238E27FC236}">
                  <a16:creationId xmlns:a16="http://schemas.microsoft.com/office/drawing/2014/main" id="{FB9F90F2-B0D2-11E9-37B0-C2FEE9F5F9DC}"/>
                </a:ext>
              </a:extLst>
            </p:cNvPr>
            <p:cNvGrpSpPr/>
            <p:nvPr/>
          </p:nvGrpSpPr>
          <p:grpSpPr>
            <a:xfrm>
              <a:off x="1686719" y="1126637"/>
              <a:ext cx="3750376" cy="2093061"/>
              <a:chOff x="1937730" y="830802"/>
              <a:chExt cx="3750376" cy="2093061"/>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67DFC148-3A55-A0AB-1E39-413EEFB20B5C}"/>
                      </a:ext>
                    </a:extLst>
                  </p:cNvPr>
                  <p:cNvSpPr txBox="1"/>
                  <p:nvPr/>
                </p:nvSpPr>
                <p:spPr>
                  <a:xfrm>
                    <a:off x="2164203" y="1847133"/>
                    <a:ext cx="624595" cy="52322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𝑆</m:t>
                              </m:r>
                            </m:e>
                            <m:sub>
                              <m:r>
                                <a:rPr lang="en-US" altLang="zh-CN" sz="2800" i="1">
                                  <a:latin typeface="Cambria Math" panose="02040503050406030204" pitchFamily="18" charset="0"/>
                                </a:rPr>
                                <m:t>0</m:t>
                              </m:r>
                            </m:sub>
                          </m:sSub>
                        </m:oMath>
                      </m:oMathPara>
                    </a14:m>
                    <a:endParaRPr lang="zh-CN" altLang="en-US" sz="2800" dirty="0"/>
                  </a:p>
                </p:txBody>
              </p:sp>
            </mc:Choice>
            <mc:Fallback xmlns="">
              <p:sp>
                <p:nvSpPr>
                  <p:cNvPr id="4" name="文本框 3">
                    <a:extLst>
                      <a:ext uri="{FF2B5EF4-FFF2-40B4-BE49-F238E27FC236}">
                        <a16:creationId xmlns:a16="http://schemas.microsoft.com/office/drawing/2014/main" id="{67DFC148-3A55-A0AB-1E39-413EEFB20B5C}"/>
                      </a:ext>
                    </a:extLst>
                  </p:cNvPr>
                  <p:cNvSpPr txBox="1">
                    <a:spLocks noRot="1" noChangeAspect="1" noMove="1" noResize="1" noEditPoints="1" noAdjustHandles="1" noChangeArrowheads="1" noChangeShapeType="1" noTextEdit="1"/>
                  </p:cNvSpPr>
                  <p:nvPr/>
                </p:nvSpPr>
                <p:spPr>
                  <a:xfrm>
                    <a:off x="2164203" y="1847133"/>
                    <a:ext cx="624595"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4A2122C-2888-5C70-2CA4-034519269409}"/>
                      </a:ext>
                    </a:extLst>
                  </p:cNvPr>
                  <p:cNvSpPr txBox="1"/>
                  <p:nvPr/>
                </p:nvSpPr>
                <p:spPr>
                  <a:xfrm>
                    <a:off x="3907838" y="1293623"/>
                    <a:ext cx="62459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𝑢</m:t>
                          </m:r>
                          <m:sSub>
                            <m:sSub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b>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0</m:t>
                              </m:r>
                            </m:sub>
                          </m:sSub>
                        </m:oMath>
                      </m:oMathPara>
                    </a14:m>
                    <a:endParaRPr lang="zh-CN" altLang="en-US" dirty="0"/>
                  </a:p>
                </p:txBody>
              </p:sp>
            </mc:Choice>
            <mc:Fallback xmlns="">
              <p:sp>
                <p:nvSpPr>
                  <p:cNvPr id="5" name="文本框 4">
                    <a:extLst>
                      <a:ext uri="{FF2B5EF4-FFF2-40B4-BE49-F238E27FC236}">
                        <a16:creationId xmlns:a16="http://schemas.microsoft.com/office/drawing/2014/main" id="{A4A2122C-2888-5C70-2CA4-034519269409}"/>
                      </a:ext>
                    </a:extLst>
                  </p:cNvPr>
                  <p:cNvSpPr txBox="1">
                    <a:spLocks noRot="1" noChangeAspect="1" noMove="1" noResize="1" noEditPoints="1" noAdjustHandles="1" noChangeArrowheads="1" noChangeShapeType="1" noTextEdit="1"/>
                  </p:cNvSpPr>
                  <p:nvPr/>
                </p:nvSpPr>
                <p:spPr>
                  <a:xfrm>
                    <a:off x="3907838" y="1293623"/>
                    <a:ext cx="624595"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26E5EC07-F00C-A877-15FE-EE7230AA67C3}"/>
                      </a:ext>
                    </a:extLst>
                  </p:cNvPr>
                  <p:cNvSpPr txBox="1"/>
                  <p:nvPr/>
                </p:nvSpPr>
                <p:spPr>
                  <a:xfrm>
                    <a:off x="3907838" y="2400643"/>
                    <a:ext cx="62459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𝑑</m:t>
                          </m:r>
                          <m:sSub>
                            <m:sSub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b>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0</m:t>
                              </m:r>
                            </m:sub>
                          </m:sSub>
                        </m:oMath>
                      </m:oMathPara>
                    </a14:m>
                    <a:endParaRPr lang="zh-CN" altLang="en-US" dirty="0"/>
                  </a:p>
                </p:txBody>
              </p:sp>
            </mc:Choice>
            <mc:Fallback xmlns="">
              <p:sp>
                <p:nvSpPr>
                  <p:cNvPr id="6" name="文本框 5">
                    <a:extLst>
                      <a:ext uri="{FF2B5EF4-FFF2-40B4-BE49-F238E27FC236}">
                        <a16:creationId xmlns:a16="http://schemas.microsoft.com/office/drawing/2014/main" id="{26E5EC07-F00C-A877-15FE-EE7230AA67C3}"/>
                      </a:ext>
                    </a:extLst>
                  </p:cNvPr>
                  <p:cNvSpPr txBox="1">
                    <a:spLocks noRot="1" noChangeAspect="1" noMove="1" noResize="1" noEditPoints="1" noAdjustHandles="1" noChangeArrowheads="1" noChangeShapeType="1" noTextEdit="1"/>
                  </p:cNvSpPr>
                  <p:nvPr/>
                </p:nvSpPr>
                <p:spPr>
                  <a:xfrm>
                    <a:off x="3907838" y="2400643"/>
                    <a:ext cx="624595" cy="523220"/>
                  </a:xfrm>
                  <a:prstGeom prst="rect">
                    <a:avLst/>
                  </a:prstGeom>
                  <a:blipFill>
                    <a:blip r:embed="rId7"/>
                    <a:stretch>
                      <a:fillRect/>
                    </a:stretch>
                  </a:blipFill>
                </p:spPr>
                <p:txBody>
                  <a:bodyPr/>
                  <a:lstStyle/>
                  <a:p>
                    <a:r>
                      <a:rPr lang="zh-CN" altLang="en-US">
                        <a:noFill/>
                      </a:rPr>
                      <a:t> </a:t>
                    </a:r>
                  </a:p>
                </p:txBody>
              </p:sp>
            </mc:Fallback>
          </mc:AlternateContent>
          <p:cxnSp>
            <p:nvCxnSpPr>
              <p:cNvPr id="7" name="直接连接符 6">
                <a:extLst>
                  <a:ext uri="{FF2B5EF4-FFF2-40B4-BE49-F238E27FC236}">
                    <a16:creationId xmlns:a16="http://schemas.microsoft.com/office/drawing/2014/main" id="{3E618540-3332-C388-404D-13EE54BC8F38}"/>
                  </a:ext>
                </a:extLst>
              </p:cNvPr>
              <p:cNvCxnSpPr>
                <a:stCxn id="4" idx="3"/>
                <a:endCxn id="5" idx="1"/>
              </p:cNvCxnSpPr>
              <p:nvPr/>
            </p:nvCxnSpPr>
            <p:spPr>
              <a:xfrm flipV="1">
                <a:off x="2788798" y="1555233"/>
                <a:ext cx="1119040" cy="55351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4F085C3-B78A-C888-2FE2-985984BC0EBF}"/>
                  </a:ext>
                </a:extLst>
              </p:cNvPr>
              <p:cNvCxnSpPr>
                <a:cxnSpLocks/>
                <a:stCxn id="4" idx="3"/>
                <a:endCxn id="6" idx="1"/>
              </p:cNvCxnSpPr>
              <p:nvPr/>
            </p:nvCxnSpPr>
            <p:spPr>
              <a:xfrm>
                <a:off x="2788798" y="2108743"/>
                <a:ext cx="1119040" cy="5535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00D3CD63-6D4D-0136-0F89-13463E6D3834}"/>
                  </a:ext>
                </a:extLst>
              </p:cNvPr>
              <p:cNvCxnSpPr>
                <a:cxnSpLocks/>
              </p:cNvCxnSpPr>
              <p:nvPr/>
            </p:nvCxnSpPr>
            <p:spPr>
              <a:xfrm>
                <a:off x="4532433" y="1555233"/>
                <a:ext cx="685026"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1CC4006F-B9B8-4B5A-C204-67B36CFE3486}"/>
                  </a:ext>
                </a:extLst>
              </p:cNvPr>
              <p:cNvCxnSpPr>
                <a:cxnSpLocks/>
              </p:cNvCxnSpPr>
              <p:nvPr/>
            </p:nvCxnSpPr>
            <p:spPr>
              <a:xfrm>
                <a:off x="4532433" y="2662253"/>
                <a:ext cx="685026"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C6B6E2A1-0603-76AB-07D2-A88DCDB1AA8C}"/>
                      </a:ext>
                    </a:extLst>
                  </p:cNvPr>
                  <p:cNvSpPr txBox="1"/>
                  <p:nvPr/>
                </p:nvSpPr>
                <p:spPr>
                  <a:xfrm>
                    <a:off x="5217459" y="1289337"/>
                    <a:ext cx="47064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𝐶</m:t>
                              </m:r>
                            </m:e>
                            <m: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𝑢</m:t>
                              </m:r>
                            </m:sub>
                          </m:sSub>
                        </m:oMath>
                      </m:oMathPara>
                    </a14:m>
                    <a:endParaRPr lang="zh-CN" altLang="en-US" sz="2800" dirty="0"/>
                  </a:p>
                </p:txBody>
              </p:sp>
            </mc:Choice>
            <mc:Fallback xmlns="">
              <p:sp>
                <p:nvSpPr>
                  <p:cNvPr id="18" name="文本框 17">
                    <a:extLst>
                      <a:ext uri="{FF2B5EF4-FFF2-40B4-BE49-F238E27FC236}">
                        <a16:creationId xmlns:a16="http://schemas.microsoft.com/office/drawing/2014/main" id="{C6B6E2A1-0603-76AB-07D2-A88DCDB1AA8C}"/>
                      </a:ext>
                    </a:extLst>
                  </p:cNvPr>
                  <p:cNvSpPr txBox="1">
                    <a:spLocks noRot="1" noChangeAspect="1" noMove="1" noResize="1" noEditPoints="1" noAdjustHandles="1" noChangeArrowheads="1" noChangeShapeType="1" noTextEdit="1"/>
                  </p:cNvSpPr>
                  <p:nvPr/>
                </p:nvSpPr>
                <p:spPr>
                  <a:xfrm>
                    <a:off x="5217459" y="1289337"/>
                    <a:ext cx="470647"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01CE04CC-EF91-AB61-A675-54EB6076F2F8}"/>
                      </a:ext>
                    </a:extLst>
                  </p:cNvPr>
                  <p:cNvSpPr txBox="1"/>
                  <p:nvPr/>
                </p:nvSpPr>
                <p:spPr>
                  <a:xfrm>
                    <a:off x="5217459" y="2400643"/>
                    <a:ext cx="47064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𝐶</m:t>
                              </m:r>
                            </m:e>
                            <m: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𝑑</m:t>
                              </m:r>
                            </m:sub>
                          </m:sSub>
                        </m:oMath>
                      </m:oMathPara>
                    </a14:m>
                    <a:endParaRPr lang="zh-CN" altLang="en-US" sz="2800" dirty="0"/>
                  </a:p>
                </p:txBody>
              </p:sp>
            </mc:Choice>
            <mc:Fallback xmlns="">
              <p:sp>
                <p:nvSpPr>
                  <p:cNvPr id="19" name="文本框 18">
                    <a:extLst>
                      <a:ext uri="{FF2B5EF4-FFF2-40B4-BE49-F238E27FC236}">
                        <a16:creationId xmlns:a16="http://schemas.microsoft.com/office/drawing/2014/main" id="{01CE04CC-EF91-AB61-A675-54EB6076F2F8}"/>
                      </a:ext>
                    </a:extLst>
                  </p:cNvPr>
                  <p:cNvSpPr txBox="1">
                    <a:spLocks noRot="1" noChangeAspect="1" noMove="1" noResize="1" noEditPoints="1" noAdjustHandles="1" noChangeArrowheads="1" noChangeShapeType="1" noTextEdit="1"/>
                  </p:cNvSpPr>
                  <p:nvPr/>
                </p:nvSpPr>
                <p:spPr>
                  <a:xfrm>
                    <a:off x="5217459" y="2400643"/>
                    <a:ext cx="470647" cy="523220"/>
                  </a:xfrm>
                  <a:prstGeom prst="rect">
                    <a:avLst/>
                  </a:prstGeom>
                  <a:blipFill>
                    <a:blip r:embed="rId9"/>
                    <a:stretch>
                      <a:fillRect/>
                    </a:stretch>
                  </a:blipFill>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CA994899-1E12-1B99-BA5B-FC2B3CA19889}"/>
                  </a:ext>
                </a:extLst>
              </p:cNvPr>
              <p:cNvSpPr txBox="1"/>
              <p:nvPr/>
            </p:nvSpPr>
            <p:spPr>
              <a:xfrm>
                <a:off x="1937730" y="830802"/>
                <a:ext cx="1077539" cy="523220"/>
              </a:xfrm>
              <a:prstGeom prst="rect">
                <a:avLst/>
              </a:prstGeom>
              <a:noFill/>
            </p:spPr>
            <p:txBody>
              <a:bodyPr wrap="none" rtlCol="0">
                <a:spAutoFit/>
              </a:bodyPr>
              <a:lstStyle/>
              <a:p>
                <a:pPr algn="l"/>
                <a:r>
                  <a:rPr lang="en-US" altLang="zh-CN" sz="2800" dirty="0">
                    <a:solidFill>
                      <a:schemeClr val="accent2"/>
                    </a:solidFill>
                  </a:rPr>
                  <a:t>08/01</a:t>
                </a:r>
                <a:endParaRPr lang="zh-CN" altLang="en-US" sz="2800" dirty="0">
                  <a:solidFill>
                    <a:schemeClr val="accent2"/>
                  </a:solidFill>
                </a:endParaRPr>
              </a:p>
            </p:txBody>
          </p:sp>
          <p:sp>
            <p:nvSpPr>
              <p:cNvPr id="21" name="文本框 20">
                <a:extLst>
                  <a:ext uri="{FF2B5EF4-FFF2-40B4-BE49-F238E27FC236}">
                    <a16:creationId xmlns:a16="http://schemas.microsoft.com/office/drawing/2014/main" id="{8F0D6E4B-13D9-B39D-EDF3-42ADEFF4068D}"/>
                  </a:ext>
                </a:extLst>
              </p:cNvPr>
              <p:cNvSpPr txBox="1"/>
              <p:nvPr/>
            </p:nvSpPr>
            <p:spPr>
              <a:xfrm>
                <a:off x="4375243" y="836742"/>
                <a:ext cx="1077539" cy="523220"/>
              </a:xfrm>
              <a:prstGeom prst="rect">
                <a:avLst/>
              </a:prstGeom>
              <a:noFill/>
            </p:spPr>
            <p:txBody>
              <a:bodyPr wrap="none" rtlCol="0">
                <a:spAutoFit/>
              </a:bodyPr>
              <a:lstStyle/>
              <a:p>
                <a:pPr algn="l"/>
                <a:r>
                  <a:rPr lang="en-US" altLang="zh-CN" sz="2800" dirty="0">
                    <a:solidFill>
                      <a:schemeClr val="accent2"/>
                    </a:solidFill>
                  </a:rPr>
                  <a:t>11/01</a:t>
                </a:r>
                <a:endParaRPr lang="zh-CN" altLang="en-US" sz="2800" dirty="0">
                  <a:solidFill>
                    <a:schemeClr val="accent2"/>
                  </a:solidFill>
                </a:endParaRPr>
              </a:p>
            </p:txBody>
          </p:sp>
        </p:grpSp>
        <p:grpSp>
          <p:nvGrpSpPr>
            <p:cNvPr id="23" name="组合 22">
              <a:extLst>
                <a:ext uri="{FF2B5EF4-FFF2-40B4-BE49-F238E27FC236}">
                  <a16:creationId xmlns:a16="http://schemas.microsoft.com/office/drawing/2014/main" id="{6F853CA4-7879-E5B5-EA80-9883C1B79636}"/>
                </a:ext>
              </a:extLst>
            </p:cNvPr>
            <p:cNvGrpSpPr/>
            <p:nvPr/>
          </p:nvGrpSpPr>
          <p:grpSpPr>
            <a:xfrm>
              <a:off x="6279311" y="1126637"/>
              <a:ext cx="3750376" cy="2093061"/>
              <a:chOff x="1937730" y="830802"/>
              <a:chExt cx="3750376" cy="2093061"/>
            </a:xfrm>
          </p:grpSpPr>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073DB290-5301-B8C5-6034-A83A36A4058F}"/>
                      </a:ext>
                    </a:extLst>
                  </p:cNvPr>
                  <p:cNvSpPr txBox="1"/>
                  <p:nvPr/>
                </p:nvSpPr>
                <p:spPr>
                  <a:xfrm>
                    <a:off x="2164203" y="1847133"/>
                    <a:ext cx="679994" cy="52322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zh-CN" sz="2800" i="1" dirty="0" smtClean="0">
                              <a:latin typeface="Cambria Math" panose="02040503050406030204" pitchFamily="18" charset="0"/>
                            </a:rPr>
                            <m:t>40</m:t>
                          </m:r>
                        </m:oMath>
                      </m:oMathPara>
                    </a14:m>
                    <a:endParaRPr lang="zh-CN" altLang="en-US" sz="2800" dirty="0"/>
                  </a:p>
                </p:txBody>
              </p:sp>
            </mc:Choice>
            <mc:Fallback xmlns="">
              <p:sp>
                <p:nvSpPr>
                  <p:cNvPr id="24" name="文本框 23">
                    <a:extLst>
                      <a:ext uri="{FF2B5EF4-FFF2-40B4-BE49-F238E27FC236}">
                        <a16:creationId xmlns:a16="http://schemas.microsoft.com/office/drawing/2014/main" id="{073DB290-5301-B8C5-6034-A83A36A4058F}"/>
                      </a:ext>
                    </a:extLst>
                  </p:cNvPr>
                  <p:cNvSpPr txBox="1">
                    <a:spLocks noRot="1" noChangeAspect="1" noMove="1" noResize="1" noEditPoints="1" noAdjustHandles="1" noChangeArrowheads="1" noChangeShapeType="1" noTextEdit="1"/>
                  </p:cNvSpPr>
                  <p:nvPr/>
                </p:nvSpPr>
                <p:spPr>
                  <a:xfrm>
                    <a:off x="2164203" y="1847133"/>
                    <a:ext cx="679994"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09C1D4DB-3576-8C18-F93A-F878EF2CC649}"/>
                      </a:ext>
                    </a:extLst>
                  </p:cNvPr>
                  <p:cNvSpPr txBox="1"/>
                  <p:nvPr/>
                </p:nvSpPr>
                <p:spPr>
                  <a:xfrm>
                    <a:off x="3907838" y="1293623"/>
                    <a:ext cx="62459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46</m:t>
                          </m:r>
                        </m:oMath>
                      </m:oMathPara>
                    </a14:m>
                    <a:endParaRPr lang="zh-CN" altLang="en-US" dirty="0"/>
                  </a:p>
                </p:txBody>
              </p:sp>
            </mc:Choice>
            <mc:Fallback xmlns="">
              <p:sp>
                <p:nvSpPr>
                  <p:cNvPr id="25" name="文本框 24">
                    <a:extLst>
                      <a:ext uri="{FF2B5EF4-FFF2-40B4-BE49-F238E27FC236}">
                        <a16:creationId xmlns:a16="http://schemas.microsoft.com/office/drawing/2014/main" id="{09C1D4DB-3576-8C18-F93A-F878EF2CC649}"/>
                      </a:ext>
                    </a:extLst>
                  </p:cNvPr>
                  <p:cNvSpPr txBox="1">
                    <a:spLocks noRot="1" noChangeAspect="1" noMove="1" noResize="1" noEditPoints="1" noAdjustHandles="1" noChangeArrowheads="1" noChangeShapeType="1" noTextEdit="1"/>
                  </p:cNvSpPr>
                  <p:nvPr/>
                </p:nvSpPr>
                <p:spPr>
                  <a:xfrm>
                    <a:off x="3907838" y="1293623"/>
                    <a:ext cx="624595"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60312535-3296-584D-8856-8D9BE786AB60}"/>
                      </a:ext>
                    </a:extLst>
                  </p:cNvPr>
                  <p:cNvSpPr txBox="1"/>
                  <p:nvPr/>
                </p:nvSpPr>
                <p:spPr>
                  <a:xfrm>
                    <a:off x="3907838" y="2400643"/>
                    <a:ext cx="62459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30</m:t>
                          </m:r>
                        </m:oMath>
                      </m:oMathPara>
                    </a14:m>
                    <a:endParaRPr lang="zh-CN" altLang="en-US" dirty="0"/>
                  </a:p>
                </p:txBody>
              </p:sp>
            </mc:Choice>
            <mc:Fallback xmlns="">
              <p:sp>
                <p:nvSpPr>
                  <p:cNvPr id="26" name="文本框 25">
                    <a:extLst>
                      <a:ext uri="{FF2B5EF4-FFF2-40B4-BE49-F238E27FC236}">
                        <a16:creationId xmlns:a16="http://schemas.microsoft.com/office/drawing/2014/main" id="{60312535-3296-584D-8856-8D9BE786AB60}"/>
                      </a:ext>
                    </a:extLst>
                  </p:cNvPr>
                  <p:cNvSpPr txBox="1">
                    <a:spLocks noRot="1" noChangeAspect="1" noMove="1" noResize="1" noEditPoints="1" noAdjustHandles="1" noChangeArrowheads="1" noChangeShapeType="1" noTextEdit="1"/>
                  </p:cNvSpPr>
                  <p:nvPr/>
                </p:nvSpPr>
                <p:spPr>
                  <a:xfrm>
                    <a:off x="3907838" y="2400643"/>
                    <a:ext cx="624595" cy="523220"/>
                  </a:xfrm>
                  <a:prstGeom prst="rect">
                    <a:avLst/>
                  </a:prstGeom>
                  <a:blipFill>
                    <a:blip r:embed="rId12"/>
                    <a:stretch>
                      <a:fillRect/>
                    </a:stretch>
                  </a:blipFill>
                </p:spPr>
                <p:txBody>
                  <a:bodyPr/>
                  <a:lstStyle/>
                  <a:p>
                    <a:r>
                      <a:rPr lang="zh-CN" altLang="en-US">
                        <a:noFill/>
                      </a:rPr>
                      <a:t> </a:t>
                    </a:r>
                  </a:p>
                </p:txBody>
              </p:sp>
            </mc:Fallback>
          </mc:AlternateContent>
          <p:cxnSp>
            <p:nvCxnSpPr>
              <p:cNvPr id="27" name="直接连接符 26">
                <a:extLst>
                  <a:ext uri="{FF2B5EF4-FFF2-40B4-BE49-F238E27FC236}">
                    <a16:creationId xmlns:a16="http://schemas.microsoft.com/office/drawing/2014/main" id="{38DB25F7-B24F-2FD8-8651-87078A079ACD}"/>
                  </a:ext>
                </a:extLst>
              </p:cNvPr>
              <p:cNvCxnSpPr>
                <a:stCxn id="24" idx="3"/>
                <a:endCxn id="25" idx="1"/>
              </p:cNvCxnSpPr>
              <p:nvPr/>
            </p:nvCxnSpPr>
            <p:spPr>
              <a:xfrm flipV="1">
                <a:off x="2844197" y="1555233"/>
                <a:ext cx="1063641" cy="5535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B20FD421-CEA7-7FDF-A2C5-46B05E10C27D}"/>
                  </a:ext>
                </a:extLst>
              </p:cNvPr>
              <p:cNvCxnSpPr>
                <a:cxnSpLocks/>
                <a:stCxn id="24" idx="3"/>
                <a:endCxn id="26" idx="1"/>
              </p:cNvCxnSpPr>
              <p:nvPr/>
            </p:nvCxnSpPr>
            <p:spPr>
              <a:xfrm>
                <a:off x="2844197" y="2108743"/>
                <a:ext cx="1063641" cy="5535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B30C0EBB-1B05-C75A-70C3-6B290CB46067}"/>
                  </a:ext>
                </a:extLst>
              </p:cNvPr>
              <p:cNvCxnSpPr>
                <a:cxnSpLocks/>
              </p:cNvCxnSpPr>
              <p:nvPr/>
            </p:nvCxnSpPr>
            <p:spPr>
              <a:xfrm>
                <a:off x="4532433" y="1555233"/>
                <a:ext cx="685026"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7E035C96-2577-97DA-2B30-BECA24EEC520}"/>
                  </a:ext>
                </a:extLst>
              </p:cNvPr>
              <p:cNvCxnSpPr>
                <a:cxnSpLocks/>
              </p:cNvCxnSpPr>
              <p:nvPr/>
            </p:nvCxnSpPr>
            <p:spPr>
              <a:xfrm>
                <a:off x="4532433" y="2662253"/>
                <a:ext cx="685026"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3D95E649-F726-E541-8281-D229B0A5131F}"/>
                      </a:ext>
                    </a:extLst>
                  </p:cNvPr>
                  <p:cNvSpPr txBox="1"/>
                  <p:nvPr/>
                </p:nvSpPr>
                <p:spPr>
                  <a:xfrm>
                    <a:off x="5217459" y="1289337"/>
                    <a:ext cx="47064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4</m:t>
                          </m:r>
                        </m:oMath>
                      </m:oMathPara>
                    </a14:m>
                    <a:endParaRPr lang="zh-CN" altLang="en-US" sz="2800" dirty="0"/>
                  </a:p>
                </p:txBody>
              </p:sp>
            </mc:Choice>
            <mc:Fallback xmlns="">
              <p:sp>
                <p:nvSpPr>
                  <p:cNvPr id="32" name="文本框 31">
                    <a:extLst>
                      <a:ext uri="{FF2B5EF4-FFF2-40B4-BE49-F238E27FC236}">
                        <a16:creationId xmlns:a16="http://schemas.microsoft.com/office/drawing/2014/main" id="{3D95E649-F726-E541-8281-D229B0A5131F}"/>
                      </a:ext>
                    </a:extLst>
                  </p:cNvPr>
                  <p:cNvSpPr txBox="1">
                    <a:spLocks noRot="1" noChangeAspect="1" noMove="1" noResize="1" noEditPoints="1" noAdjustHandles="1" noChangeArrowheads="1" noChangeShapeType="1" noTextEdit="1"/>
                  </p:cNvSpPr>
                  <p:nvPr/>
                </p:nvSpPr>
                <p:spPr>
                  <a:xfrm>
                    <a:off x="5217459" y="1289337"/>
                    <a:ext cx="470647"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622F5C89-4C1D-1542-333D-B79D244DCB5E}"/>
                      </a:ext>
                    </a:extLst>
                  </p:cNvPr>
                  <p:cNvSpPr txBox="1"/>
                  <p:nvPr/>
                </p:nvSpPr>
                <p:spPr>
                  <a:xfrm>
                    <a:off x="5217459" y="2400643"/>
                    <a:ext cx="47064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0</m:t>
                          </m:r>
                        </m:oMath>
                      </m:oMathPara>
                    </a14:m>
                    <a:endParaRPr lang="zh-CN" altLang="en-US" sz="2800" dirty="0"/>
                  </a:p>
                </p:txBody>
              </p:sp>
            </mc:Choice>
            <mc:Fallback xmlns="">
              <p:sp>
                <p:nvSpPr>
                  <p:cNvPr id="33" name="文本框 32">
                    <a:extLst>
                      <a:ext uri="{FF2B5EF4-FFF2-40B4-BE49-F238E27FC236}">
                        <a16:creationId xmlns:a16="http://schemas.microsoft.com/office/drawing/2014/main" id="{622F5C89-4C1D-1542-333D-B79D244DCB5E}"/>
                      </a:ext>
                    </a:extLst>
                  </p:cNvPr>
                  <p:cNvSpPr txBox="1">
                    <a:spLocks noRot="1" noChangeAspect="1" noMove="1" noResize="1" noEditPoints="1" noAdjustHandles="1" noChangeArrowheads="1" noChangeShapeType="1" noTextEdit="1"/>
                  </p:cNvSpPr>
                  <p:nvPr/>
                </p:nvSpPr>
                <p:spPr>
                  <a:xfrm>
                    <a:off x="5217459" y="2400643"/>
                    <a:ext cx="470647" cy="523220"/>
                  </a:xfrm>
                  <a:prstGeom prst="rect">
                    <a:avLst/>
                  </a:prstGeom>
                  <a:blipFill>
                    <a:blip r:embed="rId14"/>
                    <a:stretch>
                      <a:fillRect/>
                    </a:stretch>
                  </a:blipFill>
                </p:spPr>
                <p:txBody>
                  <a:bodyPr/>
                  <a:lstStyle/>
                  <a:p>
                    <a:r>
                      <a:rPr lang="zh-CN" altLang="en-US">
                        <a:noFill/>
                      </a:rPr>
                      <a:t> </a:t>
                    </a:r>
                  </a:p>
                </p:txBody>
              </p:sp>
            </mc:Fallback>
          </mc:AlternateContent>
          <p:sp>
            <p:nvSpPr>
              <p:cNvPr id="34" name="文本框 33">
                <a:extLst>
                  <a:ext uri="{FF2B5EF4-FFF2-40B4-BE49-F238E27FC236}">
                    <a16:creationId xmlns:a16="http://schemas.microsoft.com/office/drawing/2014/main" id="{264C25B5-AABE-43FC-110E-521C6F35D92B}"/>
                  </a:ext>
                </a:extLst>
              </p:cNvPr>
              <p:cNvSpPr txBox="1"/>
              <p:nvPr/>
            </p:nvSpPr>
            <p:spPr>
              <a:xfrm>
                <a:off x="1937730" y="830802"/>
                <a:ext cx="1077539" cy="523220"/>
              </a:xfrm>
              <a:prstGeom prst="rect">
                <a:avLst/>
              </a:prstGeom>
              <a:noFill/>
            </p:spPr>
            <p:txBody>
              <a:bodyPr wrap="none" rtlCol="0">
                <a:spAutoFit/>
              </a:bodyPr>
              <a:lstStyle/>
              <a:p>
                <a:pPr algn="l"/>
                <a:r>
                  <a:rPr lang="en-US" altLang="zh-CN" sz="2800" dirty="0">
                    <a:solidFill>
                      <a:schemeClr val="accent2"/>
                    </a:solidFill>
                  </a:rPr>
                  <a:t>08/01</a:t>
                </a:r>
                <a:endParaRPr lang="zh-CN" altLang="en-US" sz="2800" dirty="0">
                  <a:solidFill>
                    <a:schemeClr val="accent2"/>
                  </a:solidFill>
                </a:endParaRPr>
              </a:p>
            </p:txBody>
          </p:sp>
          <p:sp>
            <p:nvSpPr>
              <p:cNvPr id="35" name="文本框 34">
                <a:extLst>
                  <a:ext uri="{FF2B5EF4-FFF2-40B4-BE49-F238E27FC236}">
                    <a16:creationId xmlns:a16="http://schemas.microsoft.com/office/drawing/2014/main" id="{F744BFF3-AF52-0561-25D9-6640DB7E0D9D}"/>
                  </a:ext>
                </a:extLst>
              </p:cNvPr>
              <p:cNvSpPr txBox="1"/>
              <p:nvPr/>
            </p:nvSpPr>
            <p:spPr>
              <a:xfrm>
                <a:off x="4375243" y="836742"/>
                <a:ext cx="1077539" cy="523220"/>
              </a:xfrm>
              <a:prstGeom prst="rect">
                <a:avLst/>
              </a:prstGeom>
              <a:noFill/>
            </p:spPr>
            <p:txBody>
              <a:bodyPr wrap="none" rtlCol="0">
                <a:spAutoFit/>
              </a:bodyPr>
              <a:lstStyle/>
              <a:p>
                <a:pPr algn="l"/>
                <a:r>
                  <a:rPr lang="en-US" altLang="zh-CN" sz="2800" dirty="0">
                    <a:solidFill>
                      <a:schemeClr val="accent2"/>
                    </a:solidFill>
                  </a:rPr>
                  <a:t>11/01</a:t>
                </a:r>
                <a:endParaRPr lang="zh-CN" altLang="en-US" sz="2800" dirty="0">
                  <a:solidFill>
                    <a:schemeClr val="accent2"/>
                  </a:solidFill>
                </a:endParaRPr>
              </a:p>
            </p:txBody>
          </p:sp>
        </p:grpSp>
      </p:grpSp>
    </p:spTree>
    <p:extLst>
      <p:ext uri="{BB962C8B-B14F-4D97-AF65-F5344CB8AC3E}">
        <p14:creationId xmlns:p14="http://schemas.microsoft.com/office/powerpoint/2010/main" val="3706507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EDECF518-59A7-4799-AE28-04355D30B0F1}"/>
              </a:ext>
            </a:extLst>
          </p:cNvPr>
          <p:cNvSpPr txBox="1"/>
          <p:nvPr/>
        </p:nvSpPr>
        <p:spPr>
          <a:xfrm>
            <a:off x="794379"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预习内容检测</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0193A957-9DD4-8E62-49A4-834399A480A5}"/>
                  </a:ext>
                </a:extLst>
              </p:cNvPr>
              <p:cNvSpPr txBox="1"/>
              <p:nvPr/>
            </p:nvSpPr>
            <p:spPr>
              <a:xfrm>
                <a:off x="201706" y="2953110"/>
                <a:ext cx="11788589" cy="2271263"/>
              </a:xfrm>
              <a:prstGeom prst="rect">
                <a:avLst/>
              </a:prstGeom>
              <a:noFill/>
            </p:spPr>
            <p:txBody>
              <a:bodyPr wrap="square" rtlCol="0">
                <a:spAutoFit/>
              </a:bodyPr>
              <a:lstStyle/>
              <a:p>
                <a:pPr algn="l"/>
                <a:r>
                  <a:rPr lang="zh-CN" altLang="en-US" sz="2800" dirty="0"/>
                  <a:t>答：</a:t>
                </a:r>
                <a:endParaRPr lang="en-US" altLang="zh-CN" sz="2800" dirty="0"/>
              </a:p>
              <a:p>
                <a:r>
                  <a:rPr lang="zh-CN" altLang="en-US" sz="2800" dirty="0"/>
                  <a:t>（</a:t>
                </a:r>
                <a:r>
                  <a:rPr lang="en-US" altLang="zh-CN" sz="2800" dirty="0"/>
                  <a:t>2</a:t>
                </a:r>
                <a:r>
                  <a:rPr lang="zh-CN" altLang="en-US" sz="2800" dirty="0"/>
                  <a:t>）考虑构造一个由</a:t>
                </a:r>
                <a14:m>
                  <m:oMath xmlns:m="http://schemas.openxmlformats.org/officeDocument/2006/math">
                    <m:r>
                      <a:rPr lang="zh-CN" altLang="en-US" sz="2800" i="1" smtClean="0">
                        <a:latin typeface="Cambria Math" panose="02040503050406030204" pitchFamily="18" charset="0"/>
                      </a:rPr>
                      <m:t>∆</m:t>
                    </m:r>
                  </m:oMath>
                </a14:m>
                <a:r>
                  <a:rPr lang="zh-CN" altLang="en-US" sz="2800" dirty="0"/>
                  <a:t>份股票多头和一份看涨期权空头所构成的组合：</a:t>
                </a:r>
                <a:endParaRPr lang="en-US" altLang="zh-CN" sz="2800" dirty="0"/>
              </a:p>
              <a:p>
                <a:pPr algn="ctr"/>
                <a14:m>
                  <m:oMath xmlns:m="http://schemas.openxmlformats.org/officeDocument/2006/math">
                    <m:r>
                      <a:rPr lang="en-US" altLang="zh-CN" sz="2800" i="1" dirty="0" smtClean="0">
                        <a:solidFill>
                          <a:prstClr val="black"/>
                        </a:solidFill>
                        <a:latin typeface="Cambria Math" panose="02040503050406030204" pitchFamily="18" charset="0"/>
                      </a:rPr>
                      <m:t>𝑢</m:t>
                    </m:r>
                    <m:sSub>
                      <m:sSubPr>
                        <m:ctrlPr>
                          <a:rPr lang="en-US" altLang="zh-CN" sz="2800" i="1">
                            <a:solidFill>
                              <a:prstClr val="black"/>
                            </a:solidFill>
                            <a:latin typeface="Cambria Math" panose="02040503050406030204" pitchFamily="18" charset="0"/>
                          </a:rPr>
                        </m:ctrlPr>
                      </m:sSubPr>
                      <m:e>
                        <m:r>
                          <a:rPr lang="en-US" altLang="zh-CN" sz="2800" i="1">
                            <a:solidFill>
                              <a:prstClr val="black"/>
                            </a:solidFill>
                            <a:latin typeface="Cambria Math" panose="02040503050406030204" pitchFamily="18" charset="0"/>
                          </a:rPr>
                          <m:t>𝑆</m:t>
                        </m:r>
                      </m:e>
                      <m:sub>
                        <m:r>
                          <a:rPr lang="en-US" altLang="zh-CN" sz="2800" i="1">
                            <a:solidFill>
                              <a:prstClr val="black"/>
                            </a:solidFill>
                            <a:latin typeface="Cambria Math" panose="02040503050406030204" pitchFamily="18" charset="0"/>
                          </a:rPr>
                          <m:t>0</m:t>
                        </m:r>
                      </m:sub>
                    </m:sSub>
                    <m:r>
                      <a:rPr lang="zh-CN" altLang="en-US" sz="2800" i="1">
                        <a:latin typeface="Cambria Math" panose="02040503050406030204" pitchFamily="18" charset="0"/>
                      </a:rPr>
                      <m:t>∆</m:t>
                    </m:r>
                    <m:r>
                      <a:rPr lang="en-US" altLang="zh-CN" sz="2800" b="0" i="1" smtClean="0">
                        <a:solidFill>
                          <a:prstClr val="black"/>
                        </a:solidFill>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i="1">
                            <a:latin typeface="Cambria Math" panose="02040503050406030204" pitchFamily="18" charset="0"/>
                          </a:rPr>
                          <m:t>𝑢</m:t>
                        </m:r>
                      </m:sub>
                    </m:sSub>
                    <m:r>
                      <a:rPr lang="en-US" altLang="zh-CN" sz="2800" b="0" i="1" smtClean="0">
                        <a:latin typeface="Cambria Math" panose="02040503050406030204" pitchFamily="18" charset="0"/>
                      </a:rPr>
                      <m:t>=</m:t>
                    </m:r>
                    <m:r>
                      <a:rPr lang="en-US" altLang="zh-CN" sz="2800" i="1">
                        <a:solidFill>
                          <a:prstClr val="black"/>
                        </a:solidFill>
                        <a:latin typeface="Cambria Math" panose="02040503050406030204" pitchFamily="18" charset="0"/>
                      </a:rPr>
                      <m:t>𝑑</m:t>
                    </m:r>
                    <m:sSub>
                      <m:sSubPr>
                        <m:ctrlPr>
                          <a:rPr lang="en-US" altLang="zh-CN" sz="2800" i="1">
                            <a:solidFill>
                              <a:prstClr val="black"/>
                            </a:solidFill>
                            <a:latin typeface="Cambria Math" panose="02040503050406030204" pitchFamily="18" charset="0"/>
                          </a:rPr>
                        </m:ctrlPr>
                      </m:sSubPr>
                      <m:e>
                        <m:r>
                          <a:rPr lang="en-US" altLang="zh-CN" sz="2800" i="1">
                            <a:solidFill>
                              <a:prstClr val="black"/>
                            </a:solidFill>
                            <a:latin typeface="Cambria Math" panose="02040503050406030204" pitchFamily="18" charset="0"/>
                          </a:rPr>
                          <m:t>𝑆</m:t>
                        </m:r>
                      </m:e>
                      <m:sub>
                        <m:r>
                          <a:rPr lang="en-US" altLang="zh-CN" sz="2800" i="1">
                            <a:solidFill>
                              <a:prstClr val="black"/>
                            </a:solidFill>
                            <a:latin typeface="Cambria Math" panose="02040503050406030204" pitchFamily="18" charset="0"/>
                          </a:rPr>
                          <m:t>0</m:t>
                        </m:r>
                      </m:sub>
                    </m:sSub>
                    <m:r>
                      <a:rPr lang="zh-CN" altLang="en-US" sz="2800" i="1">
                        <a:latin typeface="Cambria Math" panose="02040503050406030204" pitchFamily="18" charset="0"/>
                      </a:rPr>
                      <m:t>∆</m:t>
                    </m:r>
                    <m:r>
                      <a:rPr lang="en-US" altLang="zh-CN" sz="2800" b="0" i="1" smtClean="0">
                        <a:solidFill>
                          <a:prstClr val="black"/>
                        </a:solidFill>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i="1">
                            <a:latin typeface="Cambria Math" panose="02040503050406030204" pitchFamily="18" charset="0"/>
                          </a:rPr>
                          <m:t>𝑑</m:t>
                        </m:r>
                      </m:sub>
                    </m:sSub>
                  </m:oMath>
                </a14:m>
                <a:r>
                  <a:rPr lang="zh-CN" altLang="en-US" sz="2800" dirty="0"/>
                  <a:t> → </a:t>
                </a:r>
                <a14:m>
                  <m:oMath xmlns:m="http://schemas.openxmlformats.org/officeDocument/2006/math">
                    <m:r>
                      <a:rPr lang="zh-CN" altLang="en-US" sz="2800" i="1" smtClean="0">
                        <a:solidFill>
                          <a:schemeClr val="tx1"/>
                        </a:solidFill>
                        <a:latin typeface="Cambria Math" panose="02040503050406030204" pitchFamily="18" charset="0"/>
                      </a:rPr>
                      <m:t>∆</m:t>
                    </m:r>
                    <m:r>
                      <a:rPr lang="en-US" altLang="zh-CN" sz="2800" i="1">
                        <a:solidFill>
                          <a:schemeClr val="tx1"/>
                        </a:solidFill>
                        <a:latin typeface="Cambria Math" panose="02040503050406030204" pitchFamily="18" charset="0"/>
                      </a:rPr>
                      <m:t>=</m:t>
                    </m:r>
                    <m:f>
                      <m:fPr>
                        <m:ctrlPr>
                          <a:rPr lang="en-US" altLang="zh-CN" sz="2800" i="1" smtClean="0">
                            <a:solidFill>
                              <a:schemeClr val="tx1"/>
                            </a:solidFill>
                            <a:latin typeface="Cambria Math" panose="02040503050406030204" pitchFamily="18" charset="0"/>
                          </a:rPr>
                        </m:ctrlPr>
                      </m:fPr>
                      <m:num>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𝑓</m:t>
                            </m:r>
                          </m:e>
                          <m:sub>
                            <m:r>
                              <a:rPr lang="en-US" altLang="zh-CN" sz="2800" i="1">
                                <a:solidFill>
                                  <a:schemeClr val="tx1"/>
                                </a:solidFill>
                                <a:latin typeface="Cambria Math" panose="02040503050406030204" pitchFamily="18" charset="0"/>
                              </a:rPr>
                              <m:t>𝑢</m:t>
                            </m:r>
                          </m:sub>
                        </m:sSub>
                        <m:r>
                          <a:rPr lang="en-US" altLang="zh-CN" sz="2800" i="1">
                            <a:solidFill>
                              <a:schemeClr val="tx1"/>
                            </a:solidFill>
                            <a:latin typeface="Cambria Math" panose="02040503050406030204" pitchFamily="18" charset="0"/>
                          </a:rPr>
                          <m:t>−</m:t>
                        </m:r>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𝑓</m:t>
                            </m:r>
                          </m:e>
                          <m:sub>
                            <m:r>
                              <a:rPr lang="en-US" altLang="zh-CN" sz="2800" i="1">
                                <a:solidFill>
                                  <a:schemeClr val="tx1"/>
                                </a:solidFill>
                                <a:latin typeface="Cambria Math" panose="02040503050406030204" pitchFamily="18" charset="0"/>
                              </a:rPr>
                              <m:t>𝑑</m:t>
                            </m:r>
                          </m:sub>
                        </m:sSub>
                      </m:num>
                      <m:den>
                        <m:r>
                          <a:rPr lang="en-US" altLang="zh-CN"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𝑢</m:t>
                        </m:r>
                        <m:r>
                          <a:rPr lang="en-US" altLang="zh-CN"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𝑑</m:t>
                        </m:r>
                        <m:r>
                          <a:rPr lang="en-US" altLang="zh-CN" sz="2800" b="0" i="1" smtClean="0">
                            <a:solidFill>
                              <a:schemeClr val="tx1"/>
                            </a:solidFill>
                            <a:latin typeface="Cambria Math" panose="02040503050406030204" pitchFamily="18" charset="0"/>
                          </a:rPr>
                          <m:t>)</m:t>
                        </m:r>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𝑆</m:t>
                            </m:r>
                          </m:e>
                          <m:sub>
                            <m:r>
                              <a:rPr lang="en-US" altLang="zh-CN" sz="2800" i="1">
                                <a:solidFill>
                                  <a:schemeClr val="tx1"/>
                                </a:solidFill>
                                <a:latin typeface="Cambria Math" panose="02040503050406030204" pitchFamily="18" charset="0"/>
                              </a:rPr>
                              <m:t>0</m:t>
                            </m:r>
                          </m:sub>
                        </m:sSub>
                      </m:den>
                    </m:f>
                    <m:r>
                      <a:rPr lang="en-US" altLang="zh-CN" sz="2800" b="0" i="1" smtClean="0">
                        <a:solidFill>
                          <a:schemeClr val="tx1"/>
                        </a:solidFill>
                        <a:latin typeface="Cambria Math" panose="02040503050406030204" pitchFamily="18" charset="0"/>
                      </a:rPr>
                      <m:t>=</m:t>
                    </m:r>
                    <m:f>
                      <m:fPr>
                        <m:ctrlPr>
                          <a:rPr lang="en-US" altLang="zh-CN" sz="2800" b="0" i="1" smtClean="0">
                            <a:solidFill>
                              <a:schemeClr val="tx1"/>
                            </a:solidFill>
                            <a:latin typeface="Cambria Math" panose="02040503050406030204" pitchFamily="18" charset="0"/>
                          </a:rPr>
                        </m:ctrlPr>
                      </m:fPr>
                      <m:num>
                        <m:r>
                          <a:rPr lang="en-US" altLang="zh-CN" sz="2800" b="0" i="1" smtClean="0">
                            <a:solidFill>
                              <a:schemeClr val="tx1"/>
                            </a:solidFill>
                            <a:latin typeface="Cambria Math" panose="02040503050406030204" pitchFamily="18" charset="0"/>
                          </a:rPr>
                          <m:t>4</m:t>
                        </m:r>
                      </m:num>
                      <m:den>
                        <m:r>
                          <a:rPr lang="en-US" altLang="zh-CN" sz="2800" b="0" i="1" smtClean="0">
                            <a:solidFill>
                              <a:schemeClr val="tx1"/>
                            </a:solidFill>
                            <a:latin typeface="Cambria Math" panose="02040503050406030204" pitchFamily="18" charset="0"/>
                          </a:rPr>
                          <m:t>46−30</m:t>
                        </m:r>
                      </m:den>
                    </m:f>
                    <m:r>
                      <a:rPr lang="en-US" altLang="zh-CN" sz="2800" b="0" i="1" smtClean="0">
                        <a:solidFill>
                          <a:schemeClr val="tx1"/>
                        </a:solidFill>
                        <a:latin typeface="Cambria Math" panose="02040503050406030204" pitchFamily="18" charset="0"/>
                      </a:rPr>
                      <m:t>=0.25</m:t>
                    </m:r>
                  </m:oMath>
                </a14:m>
                <a:endParaRPr lang="en-US" altLang="zh-CN" sz="2800" dirty="0"/>
              </a:p>
              <a:p>
                <a:pPr algn="ctr"/>
                <a14:m>
                  <m:oMath xmlns:m="http://schemas.openxmlformats.org/officeDocument/2006/math">
                    <m:f>
                      <m:fPr>
                        <m:ctrlPr>
                          <a:rPr lang="en-US" altLang="zh-CN" sz="2800" i="1" smtClean="0">
                            <a:latin typeface="Cambria Math" panose="02040503050406030204" pitchFamily="18" charset="0"/>
                          </a:rPr>
                        </m:ctrlPr>
                      </m:fPr>
                      <m:num>
                        <m:r>
                          <a:rPr lang="en-US" altLang="zh-CN" sz="2800" i="1" dirty="0">
                            <a:solidFill>
                              <a:prstClr val="black"/>
                            </a:solidFill>
                            <a:latin typeface="Cambria Math" panose="02040503050406030204" pitchFamily="18" charset="0"/>
                          </a:rPr>
                          <m:t>𝑢</m:t>
                        </m:r>
                        <m:sSub>
                          <m:sSubPr>
                            <m:ctrlPr>
                              <a:rPr lang="en-US" altLang="zh-CN" sz="2800" i="1">
                                <a:solidFill>
                                  <a:prstClr val="black"/>
                                </a:solidFill>
                                <a:latin typeface="Cambria Math" panose="02040503050406030204" pitchFamily="18" charset="0"/>
                              </a:rPr>
                            </m:ctrlPr>
                          </m:sSubPr>
                          <m:e>
                            <m:r>
                              <a:rPr lang="en-US" altLang="zh-CN" sz="2800" i="1">
                                <a:solidFill>
                                  <a:prstClr val="black"/>
                                </a:solidFill>
                                <a:latin typeface="Cambria Math" panose="02040503050406030204" pitchFamily="18" charset="0"/>
                              </a:rPr>
                              <m:t>𝑆</m:t>
                            </m:r>
                          </m:e>
                          <m:sub>
                            <m:r>
                              <a:rPr lang="en-US" altLang="zh-CN" sz="2800" i="1">
                                <a:solidFill>
                                  <a:prstClr val="black"/>
                                </a:solidFill>
                                <a:latin typeface="Cambria Math" panose="02040503050406030204" pitchFamily="18" charset="0"/>
                              </a:rPr>
                              <m:t>0</m:t>
                            </m:r>
                          </m:sub>
                        </m:sSub>
                        <m:r>
                          <a:rPr lang="zh-CN" altLang="en-US" sz="2800" i="1">
                            <a:latin typeface="Cambria Math" panose="02040503050406030204" pitchFamily="18" charset="0"/>
                          </a:rPr>
                          <m:t>∆</m:t>
                        </m:r>
                        <m:r>
                          <a:rPr lang="en-US" altLang="zh-CN" sz="2800" i="1">
                            <a:solidFill>
                              <a:prstClr val="black"/>
                            </a:solidFill>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i="1">
                                <a:latin typeface="Cambria Math" panose="02040503050406030204" pitchFamily="18" charset="0"/>
                              </a:rPr>
                              <m:t>𝑢</m:t>
                            </m:r>
                          </m:sub>
                        </m:sSub>
                      </m:num>
                      <m:den>
                        <m:sSup>
                          <m:sSupPr>
                            <m:ctrlPr>
                              <a:rPr lang="en-US" altLang="zh-CN" sz="2800" i="1" smtClean="0">
                                <a:latin typeface="Cambria Math" panose="02040503050406030204" pitchFamily="18" charset="0"/>
                              </a:rPr>
                            </m:ctrlPr>
                          </m:sSupPr>
                          <m:e>
                            <m:r>
                              <a:rPr lang="en-US" altLang="zh-CN" sz="2800" i="1" smtClean="0">
                                <a:latin typeface="Cambria Math" panose="02040503050406030204" pitchFamily="18" charset="0"/>
                              </a:rPr>
                              <m:t>𝑒</m:t>
                            </m:r>
                          </m:e>
                          <m:sup>
                            <m:r>
                              <a:rPr lang="en-US" altLang="zh-CN" sz="2800" b="0" i="1" smtClean="0">
                                <a:latin typeface="Cambria Math" panose="02040503050406030204" pitchFamily="18" charset="0"/>
                              </a:rPr>
                              <m:t>𝑟</m:t>
                            </m:r>
                            <m:r>
                              <a:rPr lang="en-US" altLang="zh-CN" sz="2800" i="1" smtClean="0">
                                <a:latin typeface="Cambria Math" panose="02040503050406030204" pitchFamily="18" charset="0"/>
                              </a:rPr>
                              <m:t>𝑡</m:t>
                            </m:r>
                          </m:sup>
                        </m:sSup>
                      </m:den>
                    </m:f>
                    <m:r>
                      <a:rPr lang="en-US" altLang="zh-CN" sz="2800" b="0" i="0" smtClean="0">
                        <a:latin typeface="Cambria Math" panose="02040503050406030204" pitchFamily="18" charset="0"/>
                      </a:rPr>
                      <m:t>=</m:t>
                    </m:r>
                    <m:sSub>
                      <m:sSubPr>
                        <m:ctrlPr>
                          <a:rPr lang="en-US" altLang="zh-CN" sz="2800" i="1">
                            <a:solidFill>
                              <a:prstClr val="black"/>
                            </a:solidFill>
                            <a:latin typeface="Cambria Math" panose="02040503050406030204" pitchFamily="18" charset="0"/>
                          </a:rPr>
                        </m:ctrlPr>
                      </m:sSubPr>
                      <m:e>
                        <m:r>
                          <a:rPr lang="en-US" altLang="zh-CN" sz="2800" i="1">
                            <a:solidFill>
                              <a:prstClr val="black"/>
                            </a:solidFill>
                            <a:latin typeface="Cambria Math" panose="02040503050406030204" pitchFamily="18" charset="0"/>
                          </a:rPr>
                          <m:t>𝑆</m:t>
                        </m:r>
                      </m:e>
                      <m:sub>
                        <m:r>
                          <a:rPr lang="en-US" altLang="zh-CN" sz="2800" i="1">
                            <a:solidFill>
                              <a:prstClr val="black"/>
                            </a:solidFill>
                            <a:latin typeface="Cambria Math" panose="02040503050406030204" pitchFamily="18" charset="0"/>
                          </a:rPr>
                          <m:t>0</m:t>
                        </m:r>
                      </m:sub>
                    </m:sSub>
                    <m:r>
                      <a:rPr lang="zh-CN" altLang="en-US" sz="2800" i="1">
                        <a:latin typeface="Cambria Math" panose="02040503050406030204" pitchFamily="18" charset="0"/>
                      </a:rPr>
                      <m:t>∆</m:t>
                    </m:r>
                    <m:r>
                      <a:rPr lang="en-US" altLang="zh-CN" sz="2800" b="0" i="1" smtClean="0">
                        <a:solidFill>
                          <a:prstClr val="black"/>
                        </a:solidFill>
                        <a:latin typeface="Cambria Math" panose="02040503050406030204" pitchFamily="18" charset="0"/>
                      </a:rPr>
                      <m:t>−</m:t>
                    </m:r>
                    <m:r>
                      <a:rPr lang="en-US" altLang="zh-CN" sz="2800" b="0" i="1" smtClean="0">
                        <a:solidFill>
                          <a:prstClr val="black"/>
                        </a:solidFill>
                        <a:latin typeface="Cambria Math" panose="02040503050406030204" pitchFamily="18" charset="0"/>
                      </a:rPr>
                      <m:t>𝑓</m:t>
                    </m:r>
                    <m:r>
                      <a:rPr lang="en-US" altLang="zh-CN" sz="2800" b="0" i="1" smtClean="0">
                        <a:solidFill>
                          <a:prstClr val="black"/>
                        </a:solidFill>
                        <a:latin typeface="Cambria Math" panose="02040503050406030204" pitchFamily="18" charset="0"/>
                      </a:rPr>
                      <m:t>=</m:t>
                    </m:r>
                    <m:f>
                      <m:fPr>
                        <m:ctrlPr>
                          <a:rPr lang="en-US" altLang="zh-CN" sz="2800" b="0" i="1" smtClean="0">
                            <a:solidFill>
                              <a:prstClr val="black"/>
                            </a:solidFill>
                            <a:latin typeface="Cambria Math" panose="02040503050406030204" pitchFamily="18" charset="0"/>
                          </a:rPr>
                        </m:ctrlPr>
                      </m:fPr>
                      <m:num>
                        <m:r>
                          <a:rPr lang="en-US" altLang="zh-CN" sz="2800" b="0" i="1" smtClean="0">
                            <a:solidFill>
                              <a:prstClr val="black"/>
                            </a:solidFill>
                            <a:latin typeface="Cambria Math" panose="02040503050406030204" pitchFamily="18" charset="0"/>
                          </a:rPr>
                          <m:t>46</m:t>
                        </m:r>
                        <m:r>
                          <a:rPr lang="en-US" altLang="zh-CN" sz="2800" b="0" i="1" smtClean="0">
                            <a:solidFill>
                              <a:prstClr val="black"/>
                            </a:solidFill>
                            <a:latin typeface="Cambria Math" panose="02040503050406030204" pitchFamily="18" charset="0"/>
                            <a:ea typeface="Cambria Math" panose="02040503050406030204" pitchFamily="18" charset="0"/>
                          </a:rPr>
                          <m:t>×0.25−4</m:t>
                        </m:r>
                      </m:num>
                      <m:den>
                        <m:r>
                          <a:rPr lang="en-US" altLang="zh-CN" sz="2800" b="0" i="1" smtClean="0">
                            <a:solidFill>
                              <a:prstClr val="black"/>
                            </a:solidFill>
                            <a:latin typeface="Cambria Math" panose="02040503050406030204" pitchFamily="18" charset="0"/>
                          </a:rPr>
                          <m:t>1+1%</m:t>
                        </m:r>
                      </m:den>
                    </m:f>
                    <m:r>
                      <a:rPr lang="en-US" altLang="zh-CN" sz="2800" b="0" i="1" smtClean="0">
                        <a:solidFill>
                          <a:prstClr val="black"/>
                        </a:solidFill>
                        <a:latin typeface="Cambria Math" panose="02040503050406030204" pitchFamily="18" charset="0"/>
                      </a:rPr>
                      <m:t>=40</m:t>
                    </m:r>
                    <m:r>
                      <a:rPr lang="en-US" altLang="zh-CN" sz="2800" b="0" i="1" smtClean="0">
                        <a:solidFill>
                          <a:prstClr val="black"/>
                        </a:solidFill>
                        <a:latin typeface="Cambria Math" panose="02040503050406030204" pitchFamily="18" charset="0"/>
                        <a:ea typeface="Cambria Math" panose="02040503050406030204" pitchFamily="18" charset="0"/>
                      </a:rPr>
                      <m:t>×0.25−</m:t>
                    </m:r>
                    <m:r>
                      <a:rPr lang="en-US" altLang="zh-CN" sz="2800" i="1">
                        <a:solidFill>
                          <a:prstClr val="black"/>
                        </a:solidFill>
                        <a:latin typeface="Cambria Math" panose="02040503050406030204" pitchFamily="18" charset="0"/>
                      </a:rPr>
                      <m:t>𝑓</m:t>
                    </m:r>
                  </m:oMath>
                </a14:m>
                <a:r>
                  <a:rPr lang="zh-CN" altLang="en-US" sz="2800" dirty="0"/>
                  <a:t>→</a:t>
                </a:r>
                <a:r>
                  <a:rPr lang="en-US" altLang="zh-CN" sz="2800" dirty="0">
                    <a:solidFill>
                      <a:prstClr val="black"/>
                    </a:solidFill>
                  </a:rPr>
                  <a:t> </a:t>
                </a:r>
                <a14:m>
                  <m:oMath xmlns:m="http://schemas.openxmlformats.org/officeDocument/2006/math">
                    <m:r>
                      <a:rPr lang="en-US" altLang="zh-CN" sz="2800" i="1">
                        <a:solidFill>
                          <a:prstClr val="black"/>
                        </a:solidFill>
                        <a:latin typeface="Cambria Math" panose="02040503050406030204" pitchFamily="18" charset="0"/>
                      </a:rPr>
                      <m:t>𝑓</m:t>
                    </m:r>
                    <m:r>
                      <a:rPr lang="en-US" altLang="zh-CN" sz="2800" b="0" i="0" smtClean="0">
                        <a:solidFill>
                          <a:prstClr val="black"/>
                        </a:solidFill>
                        <a:latin typeface="Cambria Math" panose="02040503050406030204" pitchFamily="18" charset="0"/>
                      </a:rPr>
                      <m:t>=</m:t>
                    </m:r>
                    <m:r>
                      <a:rPr lang="en-US" altLang="zh-CN" sz="2800" b="0" i="1" dirty="0" smtClean="0">
                        <a:solidFill>
                          <a:prstClr val="black"/>
                        </a:solidFill>
                        <a:latin typeface="Cambria Math" panose="02040503050406030204" pitchFamily="18" charset="0"/>
                      </a:rPr>
                      <m:t>2</m:t>
                    </m:r>
                    <m:r>
                      <a:rPr lang="en-US" altLang="zh-CN" sz="2800" i="1" dirty="0" smtClean="0">
                        <a:latin typeface="Cambria Math" panose="02040503050406030204" pitchFamily="18" charset="0"/>
                      </a:rPr>
                      <m:t>.574</m:t>
                    </m:r>
                  </m:oMath>
                </a14:m>
                <a:r>
                  <a:rPr lang="zh-CN" altLang="en-US" sz="2800" dirty="0"/>
                  <a:t>元</a:t>
                </a:r>
              </a:p>
            </p:txBody>
          </p:sp>
        </mc:Choice>
        <mc:Fallback xmlns="">
          <p:sp>
            <p:nvSpPr>
              <p:cNvPr id="3" name="文本框 2">
                <a:extLst>
                  <a:ext uri="{FF2B5EF4-FFF2-40B4-BE49-F238E27FC236}">
                    <a16:creationId xmlns:a16="http://schemas.microsoft.com/office/drawing/2014/main" id="{0193A957-9DD4-8E62-49A4-834399A480A5}"/>
                  </a:ext>
                </a:extLst>
              </p:cNvPr>
              <p:cNvSpPr txBox="1">
                <a:spLocks noRot="1" noChangeAspect="1" noMove="1" noResize="1" noEditPoints="1" noAdjustHandles="1" noChangeArrowheads="1" noChangeShapeType="1" noTextEdit="1"/>
              </p:cNvSpPr>
              <p:nvPr/>
            </p:nvSpPr>
            <p:spPr>
              <a:xfrm>
                <a:off x="201706" y="2953110"/>
                <a:ext cx="11788589" cy="2271263"/>
              </a:xfrm>
              <a:prstGeom prst="rect">
                <a:avLst/>
              </a:prstGeom>
              <a:blipFill>
                <a:blip r:embed="rId4"/>
                <a:stretch>
                  <a:fillRect l="-1034" t="-2949" b="-1877"/>
                </a:stretch>
              </a:blipFill>
            </p:spPr>
            <p:txBody>
              <a:bodyPr/>
              <a:lstStyle/>
              <a:p>
                <a:r>
                  <a:rPr lang="zh-CN" altLang="en-US">
                    <a:noFill/>
                  </a:rPr>
                  <a:t> </a:t>
                </a:r>
              </a:p>
            </p:txBody>
          </p:sp>
        </mc:Fallback>
      </mc:AlternateContent>
      <p:grpSp>
        <p:nvGrpSpPr>
          <p:cNvPr id="36" name="组合 35">
            <a:extLst>
              <a:ext uri="{FF2B5EF4-FFF2-40B4-BE49-F238E27FC236}">
                <a16:creationId xmlns:a16="http://schemas.microsoft.com/office/drawing/2014/main" id="{013CE786-A258-D2A2-026B-8CD54D44F0D7}"/>
              </a:ext>
            </a:extLst>
          </p:cNvPr>
          <p:cNvGrpSpPr/>
          <p:nvPr/>
        </p:nvGrpSpPr>
        <p:grpSpPr>
          <a:xfrm>
            <a:off x="1924516" y="920448"/>
            <a:ext cx="8342968" cy="2093061"/>
            <a:chOff x="1686719" y="1126637"/>
            <a:chExt cx="8342968" cy="2093061"/>
          </a:xfrm>
        </p:grpSpPr>
        <p:grpSp>
          <p:nvGrpSpPr>
            <p:cNvPr id="22" name="组合 21">
              <a:extLst>
                <a:ext uri="{FF2B5EF4-FFF2-40B4-BE49-F238E27FC236}">
                  <a16:creationId xmlns:a16="http://schemas.microsoft.com/office/drawing/2014/main" id="{FB9F90F2-B0D2-11E9-37B0-C2FEE9F5F9DC}"/>
                </a:ext>
              </a:extLst>
            </p:cNvPr>
            <p:cNvGrpSpPr/>
            <p:nvPr/>
          </p:nvGrpSpPr>
          <p:grpSpPr>
            <a:xfrm>
              <a:off x="1686719" y="1126637"/>
              <a:ext cx="3750376" cy="2093061"/>
              <a:chOff x="1937730" y="830802"/>
              <a:chExt cx="3750376" cy="2093061"/>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67DFC148-3A55-A0AB-1E39-413EEFB20B5C}"/>
                      </a:ext>
                    </a:extLst>
                  </p:cNvPr>
                  <p:cNvSpPr txBox="1"/>
                  <p:nvPr/>
                </p:nvSpPr>
                <p:spPr>
                  <a:xfrm>
                    <a:off x="2164203" y="1847133"/>
                    <a:ext cx="624595" cy="52322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𝑆</m:t>
                              </m:r>
                            </m:e>
                            <m:sub>
                              <m:r>
                                <a:rPr lang="en-US" altLang="zh-CN" sz="2800" i="1">
                                  <a:latin typeface="Cambria Math" panose="02040503050406030204" pitchFamily="18" charset="0"/>
                                </a:rPr>
                                <m:t>0</m:t>
                              </m:r>
                            </m:sub>
                          </m:sSub>
                        </m:oMath>
                      </m:oMathPara>
                    </a14:m>
                    <a:endParaRPr lang="zh-CN" altLang="en-US" sz="2800" dirty="0"/>
                  </a:p>
                </p:txBody>
              </p:sp>
            </mc:Choice>
            <mc:Fallback xmlns="">
              <p:sp>
                <p:nvSpPr>
                  <p:cNvPr id="4" name="文本框 3">
                    <a:extLst>
                      <a:ext uri="{FF2B5EF4-FFF2-40B4-BE49-F238E27FC236}">
                        <a16:creationId xmlns:a16="http://schemas.microsoft.com/office/drawing/2014/main" id="{67DFC148-3A55-A0AB-1E39-413EEFB20B5C}"/>
                      </a:ext>
                    </a:extLst>
                  </p:cNvPr>
                  <p:cNvSpPr txBox="1">
                    <a:spLocks noRot="1" noChangeAspect="1" noMove="1" noResize="1" noEditPoints="1" noAdjustHandles="1" noChangeArrowheads="1" noChangeShapeType="1" noTextEdit="1"/>
                  </p:cNvSpPr>
                  <p:nvPr/>
                </p:nvSpPr>
                <p:spPr>
                  <a:xfrm>
                    <a:off x="2164203" y="1847133"/>
                    <a:ext cx="624595"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4A2122C-2888-5C70-2CA4-034519269409}"/>
                      </a:ext>
                    </a:extLst>
                  </p:cNvPr>
                  <p:cNvSpPr txBox="1"/>
                  <p:nvPr/>
                </p:nvSpPr>
                <p:spPr>
                  <a:xfrm>
                    <a:off x="3907838" y="1293623"/>
                    <a:ext cx="62459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𝑢</m:t>
                          </m:r>
                          <m:sSub>
                            <m:sSub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b>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0</m:t>
                              </m:r>
                            </m:sub>
                          </m:sSub>
                        </m:oMath>
                      </m:oMathPara>
                    </a14:m>
                    <a:endParaRPr lang="zh-CN" altLang="en-US" dirty="0"/>
                  </a:p>
                </p:txBody>
              </p:sp>
            </mc:Choice>
            <mc:Fallback xmlns="">
              <p:sp>
                <p:nvSpPr>
                  <p:cNvPr id="5" name="文本框 4">
                    <a:extLst>
                      <a:ext uri="{FF2B5EF4-FFF2-40B4-BE49-F238E27FC236}">
                        <a16:creationId xmlns:a16="http://schemas.microsoft.com/office/drawing/2014/main" id="{A4A2122C-2888-5C70-2CA4-034519269409}"/>
                      </a:ext>
                    </a:extLst>
                  </p:cNvPr>
                  <p:cNvSpPr txBox="1">
                    <a:spLocks noRot="1" noChangeAspect="1" noMove="1" noResize="1" noEditPoints="1" noAdjustHandles="1" noChangeArrowheads="1" noChangeShapeType="1" noTextEdit="1"/>
                  </p:cNvSpPr>
                  <p:nvPr/>
                </p:nvSpPr>
                <p:spPr>
                  <a:xfrm>
                    <a:off x="3907838" y="1293623"/>
                    <a:ext cx="624595"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26E5EC07-F00C-A877-15FE-EE7230AA67C3}"/>
                      </a:ext>
                    </a:extLst>
                  </p:cNvPr>
                  <p:cNvSpPr txBox="1"/>
                  <p:nvPr/>
                </p:nvSpPr>
                <p:spPr>
                  <a:xfrm>
                    <a:off x="3907838" y="2400643"/>
                    <a:ext cx="62459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𝑑</m:t>
                          </m:r>
                          <m:sSub>
                            <m:sSub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b>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0</m:t>
                              </m:r>
                            </m:sub>
                          </m:sSub>
                        </m:oMath>
                      </m:oMathPara>
                    </a14:m>
                    <a:endParaRPr lang="zh-CN" altLang="en-US" dirty="0"/>
                  </a:p>
                </p:txBody>
              </p:sp>
            </mc:Choice>
            <mc:Fallback xmlns="">
              <p:sp>
                <p:nvSpPr>
                  <p:cNvPr id="6" name="文本框 5">
                    <a:extLst>
                      <a:ext uri="{FF2B5EF4-FFF2-40B4-BE49-F238E27FC236}">
                        <a16:creationId xmlns:a16="http://schemas.microsoft.com/office/drawing/2014/main" id="{26E5EC07-F00C-A877-15FE-EE7230AA67C3}"/>
                      </a:ext>
                    </a:extLst>
                  </p:cNvPr>
                  <p:cNvSpPr txBox="1">
                    <a:spLocks noRot="1" noChangeAspect="1" noMove="1" noResize="1" noEditPoints="1" noAdjustHandles="1" noChangeArrowheads="1" noChangeShapeType="1" noTextEdit="1"/>
                  </p:cNvSpPr>
                  <p:nvPr/>
                </p:nvSpPr>
                <p:spPr>
                  <a:xfrm>
                    <a:off x="3907838" y="2400643"/>
                    <a:ext cx="624595" cy="523220"/>
                  </a:xfrm>
                  <a:prstGeom prst="rect">
                    <a:avLst/>
                  </a:prstGeom>
                  <a:blipFill>
                    <a:blip r:embed="rId7"/>
                    <a:stretch>
                      <a:fillRect/>
                    </a:stretch>
                  </a:blipFill>
                </p:spPr>
                <p:txBody>
                  <a:bodyPr/>
                  <a:lstStyle/>
                  <a:p>
                    <a:r>
                      <a:rPr lang="zh-CN" altLang="en-US">
                        <a:noFill/>
                      </a:rPr>
                      <a:t> </a:t>
                    </a:r>
                  </a:p>
                </p:txBody>
              </p:sp>
            </mc:Fallback>
          </mc:AlternateContent>
          <p:cxnSp>
            <p:nvCxnSpPr>
              <p:cNvPr id="7" name="直接连接符 6">
                <a:extLst>
                  <a:ext uri="{FF2B5EF4-FFF2-40B4-BE49-F238E27FC236}">
                    <a16:creationId xmlns:a16="http://schemas.microsoft.com/office/drawing/2014/main" id="{3E618540-3332-C388-404D-13EE54BC8F38}"/>
                  </a:ext>
                </a:extLst>
              </p:cNvPr>
              <p:cNvCxnSpPr>
                <a:stCxn id="4" idx="3"/>
                <a:endCxn id="5" idx="1"/>
              </p:cNvCxnSpPr>
              <p:nvPr/>
            </p:nvCxnSpPr>
            <p:spPr>
              <a:xfrm flipV="1">
                <a:off x="2788798" y="1555233"/>
                <a:ext cx="1119040" cy="55351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4F085C3-B78A-C888-2FE2-985984BC0EBF}"/>
                  </a:ext>
                </a:extLst>
              </p:cNvPr>
              <p:cNvCxnSpPr>
                <a:cxnSpLocks/>
                <a:stCxn id="4" idx="3"/>
                <a:endCxn id="6" idx="1"/>
              </p:cNvCxnSpPr>
              <p:nvPr/>
            </p:nvCxnSpPr>
            <p:spPr>
              <a:xfrm>
                <a:off x="2788798" y="2108743"/>
                <a:ext cx="1119040" cy="5535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00D3CD63-6D4D-0136-0F89-13463E6D3834}"/>
                  </a:ext>
                </a:extLst>
              </p:cNvPr>
              <p:cNvCxnSpPr>
                <a:cxnSpLocks/>
              </p:cNvCxnSpPr>
              <p:nvPr/>
            </p:nvCxnSpPr>
            <p:spPr>
              <a:xfrm>
                <a:off x="4532433" y="1555233"/>
                <a:ext cx="685026"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1CC4006F-B9B8-4B5A-C204-67B36CFE3486}"/>
                  </a:ext>
                </a:extLst>
              </p:cNvPr>
              <p:cNvCxnSpPr>
                <a:cxnSpLocks/>
              </p:cNvCxnSpPr>
              <p:nvPr/>
            </p:nvCxnSpPr>
            <p:spPr>
              <a:xfrm>
                <a:off x="4532433" y="2662253"/>
                <a:ext cx="685026"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C6B6E2A1-0603-76AB-07D2-A88DCDB1AA8C}"/>
                      </a:ext>
                    </a:extLst>
                  </p:cNvPr>
                  <p:cNvSpPr txBox="1"/>
                  <p:nvPr/>
                </p:nvSpPr>
                <p:spPr>
                  <a:xfrm>
                    <a:off x="5217459" y="1289337"/>
                    <a:ext cx="47064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𝐶</m:t>
                              </m:r>
                            </m:e>
                            <m: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𝑢</m:t>
                              </m:r>
                            </m:sub>
                          </m:sSub>
                        </m:oMath>
                      </m:oMathPara>
                    </a14:m>
                    <a:endParaRPr lang="zh-CN" altLang="en-US" sz="2800" dirty="0"/>
                  </a:p>
                </p:txBody>
              </p:sp>
            </mc:Choice>
            <mc:Fallback xmlns="">
              <p:sp>
                <p:nvSpPr>
                  <p:cNvPr id="18" name="文本框 17">
                    <a:extLst>
                      <a:ext uri="{FF2B5EF4-FFF2-40B4-BE49-F238E27FC236}">
                        <a16:creationId xmlns:a16="http://schemas.microsoft.com/office/drawing/2014/main" id="{C6B6E2A1-0603-76AB-07D2-A88DCDB1AA8C}"/>
                      </a:ext>
                    </a:extLst>
                  </p:cNvPr>
                  <p:cNvSpPr txBox="1">
                    <a:spLocks noRot="1" noChangeAspect="1" noMove="1" noResize="1" noEditPoints="1" noAdjustHandles="1" noChangeArrowheads="1" noChangeShapeType="1" noTextEdit="1"/>
                  </p:cNvSpPr>
                  <p:nvPr/>
                </p:nvSpPr>
                <p:spPr>
                  <a:xfrm>
                    <a:off x="5217459" y="1289337"/>
                    <a:ext cx="470647"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01CE04CC-EF91-AB61-A675-54EB6076F2F8}"/>
                      </a:ext>
                    </a:extLst>
                  </p:cNvPr>
                  <p:cNvSpPr txBox="1"/>
                  <p:nvPr/>
                </p:nvSpPr>
                <p:spPr>
                  <a:xfrm>
                    <a:off x="5217459" y="2400643"/>
                    <a:ext cx="47064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𝐶</m:t>
                              </m:r>
                            </m:e>
                            <m: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𝑑</m:t>
                              </m:r>
                            </m:sub>
                          </m:sSub>
                        </m:oMath>
                      </m:oMathPara>
                    </a14:m>
                    <a:endParaRPr lang="zh-CN" altLang="en-US" sz="2800" dirty="0"/>
                  </a:p>
                </p:txBody>
              </p:sp>
            </mc:Choice>
            <mc:Fallback xmlns="">
              <p:sp>
                <p:nvSpPr>
                  <p:cNvPr id="19" name="文本框 18">
                    <a:extLst>
                      <a:ext uri="{FF2B5EF4-FFF2-40B4-BE49-F238E27FC236}">
                        <a16:creationId xmlns:a16="http://schemas.microsoft.com/office/drawing/2014/main" id="{01CE04CC-EF91-AB61-A675-54EB6076F2F8}"/>
                      </a:ext>
                    </a:extLst>
                  </p:cNvPr>
                  <p:cNvSpPr txBox="1">
                    <a:spLocks noRot="1" noChangeAspect="1" noMove="1" noResize="1" noEditPoints="1" noAdjustHandles="1" noChangeArrowheads="1" noChangeShapeType="1" noTextEdit="1"/>
                  </p:cNvSpPr>
                  <p:nvPr/>
                </p:nvSpPr>
                <p:spPr>
                  <a:xfrm>
                    <a:off x="5217459" y="2400643"/>
                    <a:ext cx="470647" cy="523220"/>
                  </a:xfrm>
                  <a:prstGeom prst="rect">
                    <a:avLst/>
                  </a:prstGeom>
                  <a:blipFill>
                    <a:blip r:embed="rId9"/>
                    <a:stretch>
                      <a:fillRect/>
                    </a:stretch>
                  </a:blipFill>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CA994899-1E12-1B99-BA5B-FC2B3CA19889}"/>
                  </a:ext>
                </a:extLst>
              </p:cNvPr>
              <p:cNvSpPr txBox="1"/>
              <p:nvPr/>
            </p:nvSpPr>
            <p:spPr>
              <a:xfrm>
                <a:off x="1937730" y="830802"/>
                <a:ext cx="1077539" cy="523220"/>
              </a:xfrm>
              <a:prstGeom prst="rect">
                <a:avLst/>
              </a:prstGeom>
              <a:noFill/>
            </p:spPr>
            <p:txBody>
              <a:bodyPr wrap="none" rtlCol="0">
                <a:spAutoFit/>
              </a:bodyPr>
              <a:lstStyle/>
              <a:p>
                <a:pPr algn="l"/>
                <a:r>
                  <a:rPr lang="en-US" altLang="zh-CN" sz="2800" dirty="0">
                    <a:solidFill>
                      <a:schemeClr val="accent2"/>
                    </a:solidFill>
                  </a:rPr>
                  <a:t>08/01</a:t>
                </a:r>
                <a:endParaRPr lang="zh-CN" altLang="en-US" sz="2800" dirty="0">
                  <a:solidFill>
                    <a:schemeClr val="accent2"/>
                  </a:solidFill>
                </a:endParaRPr>
              </a:p>
            </p:txBody>
          </p:sp>
          <p:sp>
            <p:nvSpPr>
              <p:cNvPr id="21" name="文本框 20">
                <a:extLst>
                  <a:ext uri="{FF2B5EF4-FFF2-40B4-BE49-F238E27FC236}">
                    <a16:creationId xmlns:a16="http://schemas.microsoft.com/office/drawing/2014/main" id="{8F0D6E4B-13D9-B39D-EDF3-42ADEFF4068D}"/>
                  </a:ext>
                </a:extLst>
              </p:cNvPr>
              <p:cNvSpPr txBox="1"/>
              <p:nvPr/>
            </p:nvSpPr>
            <p:spPr>
              <a:xfrm>
                <a:off x="4375243" y="836742"/>
                <a:ext cx="1077539" cy="523220"/>
              </a:xfrm>
              <a:prstGeom prst="rect">
                <a:avLst/>
              </a:prstGeom>
              <a:noFill/>
            </p:spPr>
            <p:txBody>
              <a:bodyPr wrap="none" rtlCol="0">
                <a:spAutoFit/>
              </a:bodyPr>
              <a:lstStyle/>
              <a:p>
                <a:pPr algn="l"/>
                <a:r>
                  <a:rPr lang="en-US" altLang="zh-CN" sz="2800" dirty="0">
                    <a:solidFill>
                      <a:schemeClr val="accent2"/>
                    </a:solidFill>
                  </a:rPr>
                  <a:t>11/01</a:t>
                </a:r>
                <a:endParaRPr lang="zh-CN" altLang="en-US" sz="2800" dirty="0">
                  <a:solidFill>
                    <a:schemeClr val="accent2"/>
                  </a:solidFill>
                </a:endParaRPr>
              </a:p>
            </p:txBody>
          </p:sp>
        </p:grpSp>
        <p:grpSp>
          <p:nvGrpSpPr>
            <p:cNvPr id="23" name="组合 22">
              <a:extLst>
                <a:ext uri="{FF2B5EF4-FFF2-40B4-BE49-F238E27FC236}">
                  <a16:creationId xmlns:a16="http://schemas.microsoft.com/office/drawing/2014/main" id="{6F853CA4-7879-E5B5-EA80-9883C1B79636}"/>
                </a:ext>
              </a:extLst>
            </p:cNvPr>
            <p:cNvGrpSpPr/>
            <p:nvPr/>
          </p:nvGrpSpPr>
          <p:grpSpPr>
            <a:xfrm>
              <a:off x="6279311" y="1126637"/>
              <a:ext cx="3750376" cy="2093061"/>
              <a:chOff x="1937730" y="830802"/>
              <a:chExt cx="3750376" cy="2093061"/>
            </a:xfrm>
          </p:grpSpPr>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073DB290-5301-B8C5-6034-A83A36A4058F}"/>
                      </a:ext>
                    </a:extLst>
                  </p:cNvPr>
                  <p:cNvSpPr txBox="1"/>
                  <p:nvPr/>
                </p:nvSpPr>
                <p:spPr>
                  <a:xfrm>
                    <a:off x="2164203" y="1847133"/>
                    <a:ext cx="679994" cy="52322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zh-CN" sz="2800" i="1" dirty="0" smtClean="0">
                              <a:latin typeface="Cambria Math" panose="02040503050406030204" pitchFamily="18" charset="0"/>
                            </a:rPr>
                            <m:t>40</m:t>
                          </m:r>
                        </m:oMath>
                      </m:oMathPara>
                    </a14:m>
                    <a:endParaRPr lang="zh-CN" altLang="en-US" sz="2800" dirty="0"/>
                  </a:p>
                </p:txBody>
              </p:sp>
            </mc:Choice>
            <mc:Fallback xmlns="">
              <p:sp>
                <p:nvSpPr>
                  <p:cNvPr id="24" name="文本框 23">
                    <a:extLst>
                      <a:ext uri="{FF2B5EF4-FFF2-40B4-BE49-F238E27FC236}">
                        <a16:creationId xmlns:a16="http://schemas.microsoft.com/office/drawing/2014/main" id="{073DB290-5301-B8C5-6034-A83A36A4058F}"/>
                      </a:ext>
                    </a:extLst>
                  </p:cNvPr>
                  <p:cNvSpPr txBox="1">
                    <a:spLocks noRot="1" noChangeAspect="1" noMove="1" noResize="1" noEditPoints="1" noAdjustHandles="1" noChangeArrowheads="1" noChangeShapeType="1" noTextEdit="1"/>
                  </p:cNvSpPr>
                  <p:nvPr/>
                </p:nvSpPr>
                <p:spPr>
                  <a:xfrm>
                    <a:off x="2164203" y="1847133"/>
                    <a:ext cx="679994"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09C1D4DB-3576-8C18-F93A-F878EF2CC649}"/>
                      </a:ext>
                    </a:extLst>
                  </p:cNvPr>
                  <p:cNvSpPr txBox="1"/>
                  <p:nvPr/>
                </p:nvSpPr>
                <p:spPr>
                  <a:xfrm>
                    <a:off x="3907838" y="1293623"/>
                    <a:ext cx="62459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46</m:t>
                          </m:r>
                        </m:oMath>
                      </m:oMathPara>
                    </a14:m>
                    <a:endParaRPr lang="zh-CN" altLang="en-US" dirty="0"/>
                  </a:p>
                </p:txBody>
              </p:sp>
            </mc:Choice>
            <mc:Fallback xmlns="">
              <p:sp>
                <p:nvSpPr>
                  <p:cNvPr id="25" name="文本框 24">
                    <a:extLst>
                      <a:ext uri="{FF2B5EF4-FFF2-40B4-BE49-F238E27FC236}">
                        <a16:creationId xmlns:a16="http://schemas.microsoft.com/office/drawing/2014/main" id="{09C1D4DB-3576-8C18-F93A-F878EF2CC649}"/>
                      </a:ext>
                    </a:extLst>
                  </p:cNvPr>
                  <p:cNvSpPr txBox="1">
                    <a:spLocks noRot="1" noChangeAspect="1" noMove="1" noResize="1" noEditPoints="1" noAdjustHandles="1" noChangeArrowheads="1" noChangeShapeType="1" noTextEdit="1"/>
                  </p:cNvSpPr>
                  <p:nvPr/>
                </p:nvSpPr>
                <p:spPr>
                  <a:xfrm>
                    <a:off x="3907838" y="1293623"/>
                    <a:ext cx="624595"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60312535-3296-584D-8856-8D9BE786AB60}"/>
                      </a:ext>
                    </a:extLst>
                  </p:cNvPr>
                  <p:cNvSpPr txBox="1"/>
                  <p:nvPr/>
                </p:nvSpPr>
                <p:spPr>
                  <a:xfrm>
                    <a:off x="3907838" y="2400643"/>
                    <a:ext cx="62459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30</m:t>
                          </m:r>
                        </m:oMath>
                      </m:oMathPara>
                    </a14:m>
                    <a:endParaRPr lang="zh-CN" altLang="en-US" dirty="0"/>
                  </a:p>
                </p:txBody>
              </p:sp>
            </mc:Choice>
            <mc:Fallback xmlns="">
              <p:sp>
                <p:nvSpPr>
                  <p:cNvPr id="26" name="文本框 25">
                    <a:extLst>
                      <a:ext uri="{FF2B5EF4-FFF2-40B4-BE49-F238E27FC236}">
                        <a16:creationId xmlns:a16="http://schemas.microsoft.com/office/drawing/2014/main" id="{60312535-3296-584D-8856-8D9BE786AB60}"/>
                      </a:ext>
                    </a:extLst>
                  </p:cNvPr>
                  <p:cNvSpPr txBox="1">
                    <a:spLocks noRot="1" noChangeAspect="1" noMove="1" noResize="1" noEditPoints="1" noAdjustHandles="1" noChangeArrowheads="1" noChangeShapeType="1" noTextEdit="1"/>
                  </p:cNvSpPr>
                  <p:nvPr/>
                </p:nvSpPr>
                <p:spPr>
                  <a:xfrm>
                    <a:off x="3907838" y="2400643"/>
                    <a:ext cx="624595" cy="523220"/>
                  </a:xfrm>
                  <a:prstGeom prst="rect">
                    <a:avLst/>
                  </a:prstGeom>
                  <a:blipFill>
                    <a:blip r:embed="rId12"/>
                    <a:stretch>
                      <a:fillRect/>
                    </a:stretch>
                  </a:blipFill>
                </p:spPr>
                <p:txBody>
                  <a:bodyPr/>
                  <a:lstStyle/>
                  <a:p>
                    <a:r>
                      <a:rPr lang="zh-CN" altLang="en-US">
                        <a:noFill/>
                      </a:rPr>
                      <a:t> </a:t>
                    </a:r>
                  </a:p>
                </p:txBody>
              </p:sp>
            </mc:Fallback>
          </mc:AlternateContent>
          <p:cxnSp>
            <p:nvCxnSpPr>
              <p:cNvPr id="27" name="直接连接符 26">
                <a:extLst>
                  <a:ext uri="{FF2B5EF4-FFF2-40B4-BE49-F238E27FC236}">
                    <a16:creationId xmlns:a16="http://schemas.microsoft.com/office/drawing/2014/main" id="{38DB25F7-B24F-2FD8-8651-87078A079ACD}"/>
                  </a:ext>
                </a:extLst>
              </p:cNvPr>
              <p:cNvCxnSpPr>
                <a:stCxn id="24" idx="3"/>
                <a:endCxn id="25" idx="1"/>
              </p:cNvCxnSpPr>
              <p:nvPr/>
            </p:nvCxnSpPr>
            <p:spPr>
              <a:xfrm flipV="1">
                <a:off x="2844197" y="1555233"/>
                <a:ext cx="1063641" cy="5535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B20FD421-CEA7-7FDF-A2C5-46B05E10C27D}"/>
                  </a:ext>
                </a:extLst>
              </p:cNvPr>
              <p:cNvCxnSpPr>
                <a:cxnSpLocks/>
                <a:stCxn id="24" idx="3"/>
                <a:endCxn id="26" idx="1"/>
              </p:cNvCxnSpPr>
              <p:nvPr/>
            </p:nvCxnSpPr>
            <p:spPr>
              <a:xfrm>
                <a:off x="2844197" y="2108743"/>
                <a:ext cx="1063641" cy="5535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B30C0EBB-1B05-C75A-70C3-6B290CB46067}"/>
                  </a:ext>
                </a:extLst>
              </p:cNvPr>
              <p:cNvCxnSpPr>
                <a:cxnSpLocks/>
              </p:cNvCxnSpPr>
              <p:nvPr/>
            </p:nvCxnSpPr>
            <p:spPr>
              <a:xfrm>
                <a:off x="4532433" y="1555233"/>
                <a:ext cx="685026"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7E035C96-2577-97DA-2B30-BECA24EEC520}"/>
                  </a:ext>
                </a:extLst>
              </p:cNvPr>
              <p:cNvCxnSpPr>
                <a:cxnSpLocks/>
              </p:cNvCxnSpPr>
              <p:nvPr/>
            </p:nvCxnSpPr>
            <p:spPr>
              <a:xfrm>
                <a:off x="4532433" y="2662253"/>
                <a:ext cx="685026"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3D95E649-F726-E541-8281-D229B0A5131F}"/>
                      </a:ext>
                    </a:extLst>
                  </p:cNvPr>
                  <p:cNvSpPr txBox="1"/>
                  <p:nvPr/>
                </p:nvSpPr>
                <p:spPr>
                  <a:xfrm>
                    <a:off x="5217459" y="1289337"/>
                    <a:ext cx="47064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4</m:t>
                          </m:r>
                        </m:oMath>
                      </m:oMathPara>
                    </a14:m>
                    <a:endParaRPr lang="zh-CN" altLang="en-US" sz="2800" dirty="0"/>
                  </a:p>
                </p:txBody>
              </p:sp>
            </mc:Choice>
            <mc:Fallback xmlns="">
              <p:sp>
                <p:nvSpPr>
                  <p:cNvPr id="32" name="文本框 31">
                    <a:extLst>
                      <a:ext uri="{FF2B5EF4-FFF2-40B4-BE49-F238E27FC236}">
                        <a16:creationId xmlns:a16="http://schemas.microsoft.com/office/drawing/2014/main" id="{3D95E649-F726-E541-8281-D229B0A5131F}"/>
                      </a:ext>
                    </a:extLst>
                  </p:cNvPr>
                  <p:cNvSpPr txBox="1">
                    <a:spLocks noRot="1" noChangeAspect="1" noMove="1" noResize="1" noEditPoints="1" noAdjustHandles="1" noChangeArrowheads="1" noChangeShapeType="1" noTextEdit="1"/>
                  </p:cNvSpPr>
                  <p:nvPr/>
                </p:nvSpPr>
                <p:spPr>
                  <a:xfrm>
                    <a:off x="5217459" y="1289337"/>
                    <a:ext cx="470647"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622F5C89-4C1D-1542-333D-B79D244DCB5E}"/>
                      </a:ext>
                    </a:extLst>
                  </p:cNvPr>
                  <p:cNvSpPr txBox="1"/>
                  <p:nvPr/>
                </p:nvSpPr>
                <p:spPr>
                  <a:xfrm>
                    <a:off x="5217459" y="2400643"/>
                    <a:ext cx="47064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0</m:t>
                          </m:r>
                        </m:oMath>
                      </m:oMathPara>
                    </a14:m>
                    <a:endParaRPr lang="zh-CN" altLang="en-US" sz="2800" dirty="0"/>
                  </a:p>
                </p:txBody>
              </p:sp>
            </mc:Choice>
            <mc:Fallback xmlns="">
              <p:sp>
                <p:nvSpPr>
                  <p:cNvPr id="33" name="文本框 32">
                    <a:extLst>
                      <a:ext uri="{FF2B5EF4-FFF2-40B4-BE49-F238E27FC236}">
                        <a16:creationId xmlns:a16="http://schemas.microsoft.com/office/drawing/2014/main" id="{622F5C89-4C1D-1542-333D-B79D244DCB5E}"/>
                      </a:ext>
                    </a:extLst>
                  </p:cNvPr>
                  <p:cNvSpPr txBox="1">
                    <a:spLocks noRot="1" noChangeAspect="1" noMove="1" noResize="1" noEditPoints="1" noAdjustHandles="1" noChangeArrowheads="1" noChangeShapeType="1" noTextEdit="1"/>
                  </p:cNvSpPr>
                  <p:nvPr/>
                </p:nvSpPr>
                <p:spPr>
                  <a:xfrm>
                    <a:off x="5217459" y="2400643"/>
                    <a:ext cx="470647" cy="523220"/>
                  </a:xfrm>
                  <a:prstGeom prst="rect">
                    <a:avLst/>
                  </a:prstGeom>
                  <a:blipFill>
                    <a:blip r:embed="rId14"/>
                    <a:stretch>
                      <a:fillRect/>
                    </a:stretch>
                  </a:blipFill>
                </p:spPr>
                <p:txBody>
                  <a:bodyPr/>
                  <a:lstStyle/>
                  <a:p>
                    <a:r>
                      <a:rPr lang="zh-CN" altLang="en-US">
                        <a:noFill/>
                      </a:rPr>
                      <a:t> </a:t>
                    </a:r>
                  </a:p>
                </p:txBody>
              </p:sp>
            </mc:Fallback>
          </mc:AlternateContent>
          <p:sp>
            <p:nvSpPr>
              <p:cNvPr id="34" name="文本框 33">
                <a:extLst>
                  <a:ext uri="{FF2B5EF4-FFF2-40B4-BE49-F238E27FC236}">
                    <a16:creationId xmlns:a16="http://schemas.microsoft.com/office/drawing/2014/main" id="{264C25B5-AABE-43FC-110E-521C6F35D92B}"/>
                  </a:ext>
                </a:extLst>
              </p:cNvPr>
              <p:cNvSpPr txBox="1"/>
              <p:nvPr/>
            </p:nvSpPr>
            <p:spPr>
              <a:xfrm>
                <a:off x="1937730" y="830802"/>
                <a:ext cx="1077539" cy="523220"/>
              </a:xfrm>
              <a:prstGeom prst="rect">
                <a:avLst/>
              </a:prstGeom>
              <a:noFill/>
            </p:spPr>
            <p:txBody>
              <a:bodyPr wrap="none" rtlCol="0">
                <a:spAutoFit/>
              </a:bodyPr>
              <a:lstStyle/>
              <a:p>
                <a:pPr algn="l"/>
                <a:r>
                  <a:rPr lang="en-US" altLang="zh-CN" sz="2800" dirty="0">
                    <a:solidFill>
                      <a:schemeClr val="accent2"/>
                    </a:solidFill>
                  </a:rPr>
                  <a:t>08/01</a:t>
                </a:r>
                <a:endParaRPr lang="zh-CN" altLang="en-US" sz="2800" dirty="0">
                  <a:solidFill>
                    <a:schemeClr val="accent2"/>
                  </a:solidFill>
                </a:endParaRPr>
              </a:p>
            </p:txBody>
          </p:sp>
          <p:sp>
            <p:nvSpPr>
              <p:cNvPr id="35" name="文本框 34">
                <a:extLst>
                  <a:ext uri="{FF2B5EF4-FFF2-40B4-BE49-F238E27FC236}">
                    <a16:creationId xmlns:a16="http://schemas.microsoft.com/office/drawing/2014/main" id="{F744BFF3-AF52-0561-25D9-6640DB7E0D9D}"/>
                  </a:ext>
                </a:extLst>
              </p:cNvPr>
              <p:cNvSpPr txBox="1"/>
              <p:nvPr/>
            </p:nvSpPr>
            <p:spPr>
              <a:xfrm>
                <a:off x="4375243" y="836742"/>
                <a:ext cx="1077539" cy="523220"/>
              </a:xfrm>
              <a:prstGeom prst="rect">
                <a:avLst/>
              </a:prstGeom>
              <a:noFill/>
            </p:spPr>
            <p:txBody>
              <a:bodyPr wrap="none" rtlCol="0">
                <a:spAutoFit/>
              </a:bodyPr>
              <a:lstStyle/>
              <a:p>
                <a:pPr algn="l"/>
                <a:r>
                  <a:rPr lang="en-US" altLang="zh-CN" sz="2800" dirty="0">
                    <a:solidFill>
                      <a:schemeClr val="accent2"/>
                    </a:solidFill>
                  </a:rPr>
                  <a:t>11/01</a:t>
                </a:r>
                <a:endParaRPr lang="zh-CN" altLang="en-US" sz="2800" dirty="0">
                  <a:solidFill>
                    <a:schemeClr val="accent2"/>
                  </a:solidFill>
                </a:endParaRPr>
              </a:p>
            </p:txBody>
          </p:sp>
        </p:grpSp>
      </p:grpSp>
    </p:spTree>
    <p:extLst>
      <p:ext uri="{BB962C8B-B14F-4D97-AF65-F5344CB8AC3E}">
        <p14:creationId xmlns:p14="http://schemas.microsoft.com/office/powerpoint/2010/main" val="4256257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EDECF518-59A7-4799-AE28-04355D30B0F1}"/>
              </a:ext>
            </a:extLst>
          </p:cNvPr>
          <p:cNvSpPr txBox="1"/>
          <p:nvPr/>
        </p:nvSpPr>
        <p:spPr>
          <a:xfrm>
            <a:off x="794379"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预习内容检测</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0193A957-9DD4-8E62-49A4-834399A480A5}"/>
                  </a:ext>
                </a:extLst>
              </p:cNvPr>
              <p:cNvSpPr txBox="1"/>
              <p:nvPr/>
            </p:nvSpPr>
            <p:spPr>
              <a:xfrm>
                <a:off x="201705" y="3017489"/>
                <a:ext cx="11788589" cy="2246769"/>
              </a:xfrm>
              <a:prstGeom prst="rect">
                <a:avLst/>
              </a:prstGeom>
              <a:noFill/>
            </p:spPr>
            <p:txBody>
              <a:bodyPr wrap="square" rtlCol="0">
                <a:spAutoFit/>
              </a:bodyPr>
              <a:lstStyle/>
              <a:p>
                <a:pPr algn="l"/>
                <a:r>
                  <a:rPr lang="zh-CN" altLang="en-US" sz="2800" dirty="0"/>
                  <a:t>答：</a:t>
                </a:r>
                <a:endParaRPr lang="en-US" altLang="zh-CN" sz="2800" dirty="0"/>
              </a:p>
              <a:p>
                <a:r>
                  <a:rPr lang="zh-CN" altLang="en-US" sz="2800" dirty="0"/>
                  <a:t>（</a:t>
                </a:r>
                <a:r>
                  <a:rPr lang="en-US" altLang="zh-CN" sz="2800" dirty="0"/>
                  <a:t>3</a:t>
                </a:r>
                <a:r>
                  <a:rPr lang="zh-CN" altLang="en-US" sz="2800" dirty="0"/>
                  <a:t>）</a:t>
                </a:r>
                <a14:m>
                  <m:oMath xmlns:m="http://schemas.openxmlformats.org/officeDocument/2006/math">
                    <m:r>
                      <a:rPr lang="en-US" altLang="zh-CN" sz="2800" b="0" i="1" smtClean="0">
                        <a:latin typeface="Cambria Math" panose="02040503050406030204" pitchFamily="18" charset="0"/>
                      </a:rPr>
                      <m:t>𝑓</m:t>
                    </m:r>
                    <m:r>
                      <a:rPr lang="en-US" altLang="zh-CN" sz="2800" b="0" i="1" smtClean="0">
                        <a:latin typeface="Cambria Math" panose="02040503050406030204" pitchFamily="18" charset="0"/>
                      </a:rPr>
                      <m:t>=2.574</m:t>
                    </m:r>
                    <m:r>
                      <a:rPr lang="zh-CN" altLang="en-US" sz="2800" i="1" dirty="0" smtClean="0">
                        <a:latin typeface="Cambria Math" panose="02040503050406030204" pitchFamily="18" charset="0"/>
                      </a:rPr>
                      <m:t>元＞</m:t>
                    </m:r>
                    <m:r>
                      <a:rPr lang="en-US" altLang="zh-CN" sz="2800" i="1" dirty="0" smtClean="0">
                        <a:latin typeface="Cambria Math" panose="02040503050406030204" pitchFamily="18" charset="0"/>
                      </a:rPr>
                      <m:t>2.5</m:t>
                    </m:r>
                    <m:r>
                      <a:rPr lang="zh-CN" altLang="en-US" sz="2800" i="1" dirty="0" smtClean="0">
                        <a:latin typeface="Cambria Math" panose="02040503050406030204" pitchFamily="18" charset="0"/>
                      </a:rPr>
                      <m:t>元</m:t>
                    </m:r>
                  </m:oMath>
                </a14:m>
                <a:r>
                  <a:rPr lang="zh-CN" altLang="en-US" sz="2800" dirty="0"/>
                  <a:t>，存在套利机会；根据第（</a:t>
                </a:r>
                <a:r>
                  <a:rPr lang="en-US" altLang="zh-CN" sz="2800" dirty="0"/>
                  <a:t>2</a:t>
                </a:r>
                <a:r>
                  <a:rPr lang="zh-CN" altLang="en-US" sz="2800" dirty="0"/>
                  <a:t>）问中计算所得结果应该买入</a:t>
                </a:r>
                <a:r>
                  <a:rPr lang="en-US" altLang="zh-CN" sz="2800" dirty="0"/>
                  <a:t>4</a:t>
                </a:r>
                <a:r>
                  <a:rPr lang="zh-CN" altLang="en-US" sz="2800" dirty="0"/>
                  <a:t>份看涨期权，卖空</a:t>
                </a:r>
                <a:r>
                  <a:rPr lang="en-US" altLang="zh-CN" sz="2800" dirty="0"/>
                  <a:t>1</a:t>
                </a:r>
                <a:r>
                  <a:rPr lang="zh-CN" altLang="en-US" sz="2800" dirty="0"/>
                  <a:t>股股票，同时</a:t>
                </a:r>
                <a14:m>
                  <m:oMath xmlns:m="http://schemas.openxmlformats.org/officeDocument/2006/math">
                    <m:r>
                      <a:rPr lang="zh-CN" altLang="en-US" sz="2800" i="1" dirty="0" smtClean="0">
                        <a:latin typeface="Cambria Math" panose="02040503050406030204" pitchFamily="18" charset="0"/>
                      </a:rPr>
                      <m:t>投入</m:t>
                    </m:r>
                    <m:r>
                      <a:rPr lang="en-US" altLang="zh-CN" sz="2800" i="1" dirty="0">
                        <a:latin typeface="Cambria Math" panose="02040503050406030204" pitchFamily="18" charset="0"/>
                      </a:rPr>
                      <m:t>29.703</m:t>
                    </m:r>
                  </m:oMath>
                </a14:m>
                <a:r>
                  <a:rPr lang="zh-CN" altLang="en-US" sz="2800" dirty="0"/>
                  <a:t>元资金以无风险利率进行期限为</a:t>
                </a:r>
                <a:r>
                  <a:rPr lang="en-US" altLang="zh-CN" sz="2800" dirty="0"/>
                  <a:t>3</a:t>
                </a:r>
                <a:r>
                  <a:rPr lang="zh-CN" altLang="en-US" sz="2800" dirty="0"/>
                  <a:t>个月的投资，立即可获得</a:t>
                </a:r>
                <a14:m>
                  <m:oMath xmlns:m="http://schemas.openxmlformats.org/officeDocument/2006/math">
                    <m:r>
                      <a:rPr lang="en-US" altLang="zh-CN" sz="2800" i="1" dirty="0">
                        <a:latin typeface="Cambria Math" panose="02040503050406030204" pitchFamily="18" charset="0"/>
                      </a:rPr>
                      <m:t>0.297</m:t>
                    </m:r>
                  </m:oMath>
                </a14:m>
                <a:r>
                  <a:rPr lang="zh-CN" altLang="en-US" sz="2800" dirty="0"/>
                  <a:t>元的无风险收益，而在</a:t>
                </a:r>
                <a:r>
                  <a:rPr lang="en-US" altLang="zh-CN" sz="2800" dirty="0"/>
                  <a:t>3</a:t>
                </a:r>
                <a:r>
                  <a:rPr lang="zh-CN" altLang="en-US" sz="2800" dirty="0"/>
                  <a:t>个月后的现金流之和为</a:t>
                </a:r>
                <a:r>
                  <a:rPr lang="en-US" altLang="zh-CN" sz="2800" dirty="0"/>
                  <a:t>0</a:t>
                </a:r>
                <a:r>
                  <a:rPr lang="zh-CN" altLang="en-US" sz="2800" dirty="0"/>
                  <a:t>。</a:t>
                </a:r>
              </a:p>
            </p:txBody>
          </p:sp>
        </mc:Choice>
        <mc:Fallback xmlns="">
          <p:sp>
            <p:nvSpPr>
              <p:cNvPr id="3" name="文本框 2">
                <a:extLst>
                  <a:ext uri="{FF2B5EF4-FFF2-40B4-BE49-F238E27FC236}">
                    <a16:creationId xmlns:a16="http://schemas.microsoft.com/office/drawing/2014/main" id="{0193A957-9DD4-8E62-49A4-834399A480A5}"/>
                  </a:ext>
                </a:extLst>
              </p:cNvPr>
              <p:cNvSpPr txBox="1">
                <a:spLocks noRot="1" noChangeAspect="1" noMove="1" noResize="1" noEditPoints="1" noAdjustHandles="1" noChangeArrowheads="1" noChangeShapeType="1" noTextEdit="1"/>
              </p:cNvSpPr>
              <p:nvPr/>
            </p:nvSpPr>
            <p:spPr>
              <a:xfrm>
                <a:off x="201705" y="3017489"/>
                <a:ext cx="11788589" cy="2246769"/>
              </a:xfrm>
              <a:prstGeom prst="rect">
                <a:avLst/>
              </a:prstGeom>
              <a:blipFill>
                <a:blip r:embed="rId4"/>
                <a:stretch>
                  <a:fillRect l="-1034" t="-3252" r="-310" b="-6233"/>
                </a:stretch>
              </a:blipFill>
            </p:spPr>
            <p:txBody>
              <a:bodyPr/>
              <a:lstStyle/>
              <a:p>
                <a:r>
                  <a:rPr lang="zh-CN" altLang="en-US">
                    <a:noFill/>
                  </a:rPr>
                  <a:t> </a:t>
                </a:r>
              </a:p>
            </p:txBody>
          </p:sp>
        </mc:Fallback>
      </mc:AlternateContent>
      <p:grpSp>
        <p:nvGrpSpPr>
          <p:cNvPr id="36" name="组合 35">
            <a:extLst>
              <a:ext uri="{FF2B5EF4-FFF2-40B4-BE49-F238E27FC236}">
                <a16:creationId xmlns:a16="http://schemas.microsoft.com/office/drawing/2014/main" id="{013CE786-A258-D2A2-026B-8CD54D44F0D7}"/>
              </a:ext>
            </a:extLst>
          </p:cNvPr>
          <p:cNvGrpSpPr/>
          <p:nvPr/>
        </p:nvGrpSpPr>
        <p:grpSpPr>
          <a:xfrm>
            <a:off x="1924516" y="920448"/>
            <a:ext cx="8342968" cy="2093061"/>
            <a:chOff x="1686719" y="1126637"/>
            <a:chExt cx="8342968" cy="2093061"/>
          </a:xfrm>
        </p:grpSpPr>
        <p:grpSp>
          <p:nvGrpSpPr>
            <p:cNvPr id="22" name="组合 21">
              <a:extLst>
                <a:ext uri="{FF2B5EF4-FFF2-40B4-BE49-F238E27FC236}">
                  <a16:creationId xmlns:a16="http://schemas.microsoft.com/office/drawing/2014/main" id="{FB9F90F2-B0D2-11E9-37B0-C2FEE9F5F9DC}"/>
                </a:ext>
              </a:extLst>
            </p:cNvPr>
            <p:cNvGrpSpPr/>
            <p:nvPr/>
          </p:nvGrpSpPr>
          <p:grpSpPr>
            <a:xfrm>
              <a:off x="1686719" y="1126637"/>
              <a:ext cx="3750376" cy="2093061"/>
              <a:chOff x="1937730" y="830802"/>
              <a:chExt cx="3750376" cy="2093061"/>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67DFC148-3A55-A0AB-1E39-413EEFB20B5C}"/>
                      </a:ext>
                    </a:extLst>
                  </p:cNvPr>
                  <p:cNvSpPr txBox="1"/>
                  <p:nvPr/>
                </p:nvSpPr>
                <p:spPr>
                  <a:xfrm>
                    <a:off x="2164203" y="1847133"/>
                    <a:ext cx="624595" cy="52322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𝑆</m:t>
                              </m:r>
                            </m:e>
                            <m:sub>
                              <m:r>
                                <a:rPr lang="en-US" altLang="zh-CN" sz="2800" i="1">
                                  <a:latin typeface="Cambria Math" panose="02040503050406030204" pitchFamily="18" charset="0"/>
                                </a:rPr>
                                <m:t>0</m:t>
                              </m:r>
                            </m:sub>
                          </m:sSub>
                        </m:oMath>
                      </m:oMathPara>
                    </a14:m>
                    <a:endParaRPr lang="zh-CN" altLang="en-US" sz="2800" dirty="0"/>
                  </a:p>
                </p:txBody>
              </p:sp>
            </mc:Choice>
            <mc:Fallback xmlns="">
              <p:sp>
                <p:nvSpPr>
                  <p:cNvPr id="4" name="文本框 3">
                    <a:extLst>
                      <a:ext uri="{FF2B5EF4-FFF2-40B4-BE49-F238E27FC236}">
                        <a16:creationId xmlns:a16="http://schemas.microsoft.com/office/drawing/2014/main" id="{67DFC148-3A55-A0AB-1E39-413EEFB20B5C}"/>
                      </a:ext>
                    </a:extLst>
                  </p:cNvPr>
                  <p:cNvSpPr txBox="1">
                    <a:spLocks noRot="1" noChangeAspect="1" noMove="1" noResize="1" noEditPoints="1" noAdjustHandles="1" noChangeArrowheads="1" noChangeShapeType="1" noTextEdit="1"/>
                  </p:cNvSpPr>
                  <p:nvPr/>
                </p:nvSpPr>
                <p:spPr>
                  <a:xfrm>
                    <a:off x="2164203" y="1847133"/>
                    <a:ext cx="624595"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4A2122C-2888-5C70-2CA4-034519269409}"/>
                      </a:ext>
                    </a:extLst>
                  </p:cNvPr>
                  <p:cNvSpPr txBox="1"/>
                  <p:nvPr/>
                </p:nvSpPr>
                <p:spPr>
                  <a:xfrm>
                    <a:off x="3907838" y="1293623"/>
                    <a:ext cx="62459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𝑢</m:t>
                          </m:r>
                          <m:sSub>
                            <m:sSub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b>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0</m:t>
                              </m:r>
                            </m:sub>
                          </m:sSub>
                        </m:oMath>
                      </m:oMathPara>
                    </a14:m>
                    <a:endParaRPr lang="zh-CN" altLang="en-US" dirty="0"/>
                  </a:p>
                </p:txBody>
              </p:sp>
            </mc:Choice>
            <mc:Fallback xmlns="">
              <p:sp>
                <p:nvSpPr>
                  <p:cNvPr id="5" name="文本框 4">
                    <a:extLst>
                      <a:ext uri="{FF2B5EF4-FFF2-40B4-BE49-F238E27FC236}">
                        <a16:creationId xmlns:a16="http://schemas.microsoft.com/office/drawing/2014/main" id="{A4A2122C-2888-5C70-2CA4-034519269409}"/>
                      </a:ext>
                    </a:extLst>
                  </p:cNvPr>
                  <p:cNvSpPr txBox="1">
                    <a:spLocks noRot="1" noChangeAspect="1" noMove="1" noResize="1" noEditPoints="1" noAdjustHandles="1" noChangeArrowheads="1" noChangeShapeType="1" noTextEdit="1"/>
                  </p:cNvSpPr>
                  <p:nvPr/>
                </p:nvSpPr>
                <p:spPr>
                  <a:xfrm>
                    <a:off x="3907838" y="1293623"/>
                    <a:ext cx="624595"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26E5EC07-F00C-A877-15FE-EE7230AA67C3}"/>
                      </a:ext>
                    </a:extLst>
                  </p:cNvPr>
                  <p:cNvSpPr txBox="1"/>
                  <p:nvPr/>
                </p:nvSpPr>
                <p:spPr>
                  <a:xfrm>
                    <a:off x="3907838" y="2400643"/>
                    <a:ext cx="62459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𝑑</m:t>
                          </m:r>
                          <m:sSub>
                            <m:sSub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b>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0</m:t>
                              </m:r>
                            </m:sub>
                          </m:sSub>
                        </m:oMath>
                      </m:oMathPara>
                    </a14:m>
                    <a:endParaRPr lang="zh-CN" altLang="en-US" dirty="0"/>
                  </a:p>
                </p:txBody>
              </p:sp>
            </mc:Choice>
            <mc:Fallback xmlns="">
              <p:sp>
                <p:nvSpPr>
                  <p:cNvPr id="6" name="文本框 5">
                    <a:extLst>
                      <a:ext uri="{FF2B5EF4-FFF2-40B4-BE49-F238E27FC236}">
                        <a16:creationId xmlns:a16="http://schemas.microsoft.com/office/drawing/2014/main" id="{26E5EC07-F00C-A877-15FE-EE7230AA67C3}"/>
                      </a:ext>
                    </a:extLst>
                  </p:cNvPr>
                  <p:cNvSpPr txBox="1">
                    <a:spLocks noRot="1" noChangeAspect="1" noMove="1" noResize="1" noEditPoints="1" noAdjustHandles="1" noChangeArrowheads="1" noChangeShapeType="1" noTextEdit="1"/>
                  </p:cNvSpPr>
                  <p:nvPr/>
                </p:nvSpPr>
                <p:spPr>
                  <a:xfrm>
                    <a:off x="3907838" y="2400643"/>
                    <a:ext cx="624595" cy="523220"/>
                  </a:xfrm>
                  <a:prstGeom prst="rect">
                    <a:avLst/>
                  </a:prstGeom>
                  <a:blipFill>
                    <a:blip r:embed="rId7"/>
                    <a:stretch>
                      <a:fillRect/>
                    </a:stretch>
                  </a:blipFill>
                </p:spPr>
                <p:txBody>
                  <a:bodyPr/>
                  <a:lstStyle/>
                  <a:p>
                    <a:r>
                      <a:rPr lang="zh-CN" altLang="en-US">
                        <a:noFill/>
                      </a:rPr>
                      <a:t> </a:t>
                    </a:r>
                  </a:p>
                </p:txBody>
              </p:sp>
            </mc:Fallback>
          </mc:AlternateContent>
          <p:cxnSp>
            <p:nvCxnSpPr>
              <p:cNvPr id="7" name="直接连接符 6">
                <a:extLst>
                  <a:ext uri="{FF2B5EF4-FFF2-40B4-BE49-F238E27FC236}">
                    <a16:creationId xmlns:a16="http://schemas.microsoft.com/office/drawing/2014/main" id="{3E618540-3332-C388-404D-13EE54BC8F38}"/>
                  </a:ext>
                </a:extLst>
              </p:cNvPr>
              <p:cNvCxnSpPr>
                <a:stCxn id="4" idx="3"/>
                <a:endCxn id="5" idx="1"/>
              </p:cNvCxnSpPr>
              <p:nvPr/>
            </p:nvCxnSpPr>
            <p:spPr>
              <a:xfrm flipV="1">
                <a:off x="2788798" y="1555233"/>
                <a:ext cx="1119040" cy="55351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4F085C3-B78A-C888-2FE2-985984BC0EBF}"/>
                  </a:ext>
                </a:extLst>
              </p:cNvPr>
              <p:cNvCxnSpPr>
                <a:cxnSpLocks/>
                <a:stCxn id="4" idx="3"/>
                <a:endCxn id="6" idx="1"/>
              </p:cNvCxnSpPr>
              <p:nvPr/>
            </p:nvCxnSpPr>
            <p:spPr>
              <a:xfrm>
                <a:off x="2788798" y="2108743"/>
                <a:ext cx="1119040" cy="5535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00D3CD63-6D4D-0136-0F89-13463E6D3834}"/>
                  </a:ext>
                </a:extLst>
              </p:cNvPr>
              <p:cNvCxnSpPr>
                <a:cxnSpLocks/>
              </p:cNvCxnSpPr>
              <p:nvPr/>
            </p:nvCxnSpPr>
            <p:spPr>
              <a:xfrm>
                <a:off x="4532433" y="1555233"/>
                <a:ext cx="685026"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1CC4006F-B9B8-4B5A-C204-67B36CFE3486}"/>
                  </a:ext>
                </a:extLst>
              </p:cNvPr>
              <p:cNvCxnSpPr>
                <a:cxnSpLocks/>
              </p:cNvCxnSpPr>
              <p:nvPr/>
            </p:nvCxnSpPr>
            <p:spPr>
              <a:xfrm>
                <a:off x="4532433" y="2662253"/>
                <a:ext cx="685026"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C6B6E2A1-0603-76AB-07D2-A88DCDB1AA8C}"/>
                      </a:ext>
                    </a:extLst>
                  </p:cNvPr>
                  <p:cNvSpPr txBox="1"/>
                  <p:nvPr/>
                </p:nvSpPr>
                <p:spPr>
                  <a:xfrm>
                    <a:off x="5217459" y="1289337"/>
                    <a:ext cx="47064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𝐶</m:t>
                              </m:r>
                            </m:e>
                            <m: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𝑢</m:t>
                              </m:r>
                            </m:sub>
                          </m:sSub>
                        </m:oMath>
                      </m:oMathPara>
                    </a14:m>
                    <a:endParaRPr lang="zh-CN" altLang="en-US" sz="2800" dirty="0"/>
                  </a:p>
                </p:txBody>
              </p:sp>
            </mc:Choice>
            <mc:Fallback xmlns="">
              <p:sp>
                <p:nvSpPr>
                  <p:cNvPr id="18" name="文本框 17">
                    <a:extLst>
                      <a:ext uri="{FF2B5EF4-FFF2-40B4-BE49-F238E27FC236}">
                        <a16:creationId xmlns:a16="http://schemas.microsoft.com/office/drawing/2014/main" id="{C6B6E2A1-0603-76AB-07D2-A88DCDB1AA8C}"/>
                      </a:ext>
                    </a:extLst>
                  </p:cNvPr>
                  <p:cNvSpPr txBox="1">
                    <a:spLocks noRot="1" noChangeAspect="1" noMove="1" noResize="1" noEditPoints="1" noAdjustHandles="1" noChangeArrowheads="1" noChangeShapeType="1" noTextEdit="1"/>
                  </p:cNvSpPr>
                  <p:nvPr/>
                </p:nvSpPr>
                <p:spPr>
                  <a:xfrm>
                    <a:off x="5217459" y="1289337"/>
                    <a:ext cx="470647"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01CE04CC-EF91-AB61-A675-54EB6076F2F8}"/>
                      </a:ext>
                    </a:extLst>
                  </p:cNvPr>
                  <p:cNvSpPr txBox="1"/>
                  <p:nvPr/>
                </p:nvSpPr>
                <p:spPr>
                  <a:xfrm>
                    <a:off x="5217459" y="2400643"/>
                    <a:ext cx="47064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𝐶</m:t>
                              </m:r>
                            </m:e>
                            <m: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𝑑</m:t>
                              </m:r>
                            </m:sub>
                          </m:sSub>
                        </m:oMath>
                      </m:oMathPara>
                    </a14:m>
                    <a:endParaRPr lang="zh-CN" altLang="en-US" sz="2800" dirty="0"/>
                  </a:p>
                </p:txBody>
              </p:sp>
            </mc:Choice>
            <mc:Fallback xmlns="">
              <p:sp>
                <p:nvSpPr>
                  <p:cNvPr id="19" name="文本框 18">
                    <a:extLst>
                      <a:ext uri="{FF2B5EF4-FFF2-40B4-BE49-F238E27FC236}">
                        <a16:creationId xmlns:a16="http://schemas.microsoft.com/office/drawing/2014/main" id="{01CE04CC-EF91-AB61-A675-54EB6076F2F8}"/>
                      </a:ext>
                    </a:extLst>
                  </p:cNvPr>
                  <p:cNvSpPr txBox="1">
                    <a:spLocks noRot="1" noChangeAspect="1" noMove="1" noResize="1" noEditPoints="1" noAdjustHandles="1" noChangeArrowheads="1" noChangeShapeType="1" noTextEdit="1"/>
                  </p:cNvSpPr>
                  <p:nvPr/>
                </p:nvSpPr>
                <p:spPr>
                  <a:xfrm>
                    <a:off x="5217459" y="2400643"/>
                    <a:ext cx="470647" cy="523220"/>
                  </a:xfrm>
                  <a:prstGeom prst="rect">
                    <a:avLst/>
                  </a:prstGeom>
                  <a:blipFill>
                    <a:blip r:embed="rId9"/>
                    <a:stretch>
                      <a:fillRect/>
                    </a:stretch>
                  </a:blipFill>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CA994899-1E12-1B99-BA5B-FC2B3CA19889}"/>
                  </a:ext>
                </a:extLst>
              </p:cNvPr>
              <p:cNvSpPr txBox="1"/>
              <p:nvPr/>
            </p:nvSpPr>
            <p:spPr>
              <a:xfrm>
                <a:off x="1937730" y="830802"/>
                <a:ext cx="1077539" cy="523220"/>
              </a:xfrm>
              <a:prstGeom prst="rect">
                <a:avLst/>
              </a:prstGeom>
              <a:noFill/>
            </p:spPr>
            <p:txBody>
              <a:bodyPr wrap="none" rtlCol="0">
                <a:spAutoFit/>
              </a:bodyPr>
              <a:lstStyle/>
              <a:p>
                <a:pPr algn="l"/>
                <a:r>
                  <a:rPr lang="en-US" altLang="zh-CN" sz="2800" dirty="0">
                    <a:solidFill>
                      <a:schemeClr val="accent2"/>
                    </a:solidFill>
                  </a:rPr>
                  <a:t>08/01</a:t>
                </a:r>
                <a:endParaRPr lang="zh-CN" altLang="en-US" sz="2800" dirty="0">
                  <a:solidFill>
                    <a:schemeClr val="accent2"/>
                  </a:solidFill>
                </a:endParaRPr>
              </a:p>
            </p:txBody>
          </p:sp>
          <p:sp>
            <p:nvSpPr>
              <p:cNvPr id="21" name="文本框 20">
                <a:extLst>
                  <a:ext uri="{FF2B5EF4-FFF2-40B4-BE49-F238E27FC236}">
                    <a16:creationId xmlns:a16="http://schemas.microsoft.com/office/drawing/2014/main" id="{8F0D6E4B-13D9-B39D-EDF3-42ADEFF4068D}"/>
                  </a:ext>
                </a:extLst>
              </p:cNvPr>
              <p:cNvSpPr txBox="1"/>
              <p:nvPr/>
            </p:nvSpPr>
            <p:spPr>
              <a:xfrm>
                <a:off x="4375243" y="836742"/>
                <a:ext cx="1077539" cy="523220"/>
              </a:xfrm>
              <a:prstGeom prst="rect">
                <a:avLst/>
              </a:prstGeom>
              <a:noFill/>
            </p:spPr>
            <p:txBody>
              <a:bodyPr wrap="none" rtlCol="0">
                <a:spAutoFit/>
              </a:bodyPr>
              <a:lstStyle/>
              <a:p>
                <a:pPr algn="l"/>
                <a:r>
                  <a:rPr lang="en-US" altLang="zh-CN" sz="2800" dirty="0">
                    <a:solidFill>
                      <a:schemeClr val="accent2"/>
                    </a:solidFill>
                  </a:rPr>
                  <a:t>11/01</a:t>
                </a:r>
                <a:endParaRPr lang="zh-CN" altLang="en-US" sz="2800" dirty="0">
                  <a:solidFill>
                    <a:schemeClr val="accent2"/>
                  </a:solidFill>
                </a:endParaRPr>
              </a:p>
            </p:txBody>
          </p:sp>
        </p:grpSp>
        <p:grpSp>
          <p:nvGrpSpPr>
            <p:cNvPr id="23" name="组合 22">
              <a:extLst>
                <a:ext uri="{FF2B5EF4-FFF2-40B4-BE49-F238E27FC236}">
                  <a16:creationId xmlns:a16="http://schemas.microsoft.com/office/drawing/2014/main" id="{6F853CA4-7879-E5B5-EA80-9883C1B79636}"/>
                </a:ext>
              </a:extLst>
            </p:cNvPr>
            <p:cNvGrpSpPr/>
            <p:nvPr/>
          </p:nvGrpSpPr>
          <p:grpSpPr>
            <a:xfrm>
              <a:off x="6279311" y="1126637"/>
              <a:ext cx="3750376" cy="2093061"/>
              <a:chOff x="1937730" y="830802"/>
              <a:chExt cx="3750376" cy="2093061"/>
            </a:xfrm>
          </p:grpSpPr>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073DB290-5301-B8C5-6034-A83A36A4058F}"/>
                      </a:ext>
                    </a:extLst>
                  </p:cNvPr>
                  <p:cNvSpPr txBox="1"/>
                  <p:nvPr/>
                </p:nvSpPr>
                <p:spPr>
                  <a:xfrm>
                    <a:off x="2164203" y="1847133"/>
                    <a:ext cx="679994" cy="52322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zh-CN" sz="2800" i="1" dirty="0" smtClean="0">
                              <a:latin typeface="Cambria Math" panose="02040503050406030204" pitchFamily="18" charset="0"/>
                            </a:rPr>
                            <m:t>40</m:t>
                          </m:r>
                        </m:oMath>
                      </m:oMathPara>
                    </a14:m>
                    <a:endParaRPr lang="zh-CN" altLang="en-US" sz="2800" dirty="0"/>
                  </a:p>
                </p:txBody>
              </p:sp>
            </mc:Choice>
            <mc:Fallback xmlns="">
              <p:sp>
                <p:nvSpPr>
                  <p:cNvPr id="24" name="文本框 23">
                    <a:extLst>
                      <a:ext uri="{FF2B5EF4-FFF2-40B4-BE49-F238E27FC236}">
                        <a16:creationId xmlns:a16="http://schemas.microsoft.com/office/drawing/2014/main" id="{073DB290-5301-B8C5-6034-A83A36A4058F}"/>
                      </a:ext>
                    </a:extLst>
                  </p:cNvPr>
                  <p:cNvSpPr txBox="1">
                    <a:spLocks noRot="1" noChangeAspect="1" noMove="1" noResize="1" noEditPoints="1" noAdjustHandles="1" noChangeArrowheads="1" noChangeShapeType="1" noTextEdit="1"/>
                  </p:cNvSpPr>
                  <p:nvPr/>
                </p:nvSpPr>
                <p:spPr>
                  <a:xfrm>
                    <a:off x="2164203" y="1847133"/>
                    <a:ext cx="679994"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09C1D4DB-3576-8C18-F93A-F878EF2CC649}"/>
                      </a:ext>
                    </a:extLst>
                  </p:cNvPr>
                  <p:cNvSpPr txBox="1"/>
                  <p:nvPr/>
                </p:nvSpPr>
                <p:spPr>
                  <a:xfrm>
                    <a:off x="3907838" y="1293623"/>
                    <a:ext cx="62459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46</m:t>
                          </m:r>
                        </m:oMath>
                      </m:oMathPara>
                    </a14:m>
                    <a:endParaRPr lang="zh-CN" altLang="en-US" dirty="0"/>
                  </a:p>
                </p:txBody>
              </p:sp>
            </mc:Choice>
            <mc:Fallback xmlns="">
              <p:sp>
                <p:nvSpPr>
                  <p:cNvPr id="25" name="文本框 24">
                    <a:extLst>
                      <a:ext uri="{FF2B5EF4-FFF2-40B4-BE49-F238E27FC236}">
                        <a16:creationId xmlns:a16="http://schemas.microsoft.com/office/drawing/2014/main" id="{09C1D4DB-3576-8C18-F93A-F878EF2CC649}"/>
                      </a:ext>
                    </a:extLst>
                  </p:cNvPr>
                  <p:cNvSpPr txBox="1">
                    <a:spLocks noRot="1" noChangeAspect="1" noMove="1" noResize="1" noEditPoints="1" noAdjustHandles="1" noChangeArrowheads="1" noChangeShapeType="1" noTextEdit="1"/>
                  </p:cNvSpPr>
                  <p:nvPr/>
                </p:nvSpPr>
                <p:spPr>
                  <a:xfrm>
                    <a:off x="3907838" y="1293623"/>
                    <a:ext cx="624595"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60312535-3296-584D-8856-8D9BE786AB60}"/>
                      </a:ext>
                    </a:extLst>
                  </p:cNvPr>
                  <p:cNvSpPr txBox="1"/>
                  <p:nvPr/>
                </p:nvSpPr>
                <p:spPr>
                  <a:xfrm>
                    <a:off x="3907838" y="2400643"/>
                    <a:ext cx="62459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30</m:t>
                          </m:r>
                        </m:oMath>
                      </m:oMathPara>
                    </a14:m>
                    <a:endParaRPr lang="zh-CN" altLang="en-US" dirty="0"/>
                  </a:p>
                </p:txBody>
              </p:sp>
            </mc:Choice>
            <mc:Fallback xmlns="">
              <p:sp>
                <p:nvSpPr>
                  <p:cNvPr id="26" name="文本框 25">
                    <a:extLst>
                      <a:ext uri="{FF2B5EF4-FFF2-40B4-BE49-F238E27FC236}">
                        <a16:creationId xmlns:a16="http://schemas.microsoft.com/office/drawing/2014/main" id="{60312535-3296-584D-8856-8D9BE786AB60}"/>
                      </a:ext>
                    </a:extLst>
                  </p:cNvPr>
                  <p:cNvSpPr txBox="1">
                    <a:spLocks noRot="1" noChangeAspect="1" noMove="1" noResize="1" noEditPoints="1" noAdjustHandles="1" noChangeArrowheads="1" noChangeShapeType="1" noTextEdit="1"/>
                  </p:cNvSpPr>
                  <p:nvPr/>
                </p:nvSpPr>
                <p:spPr>
                  <a:xfrm>
                    <a:off x="3907838" y="2400643"/>
                    <a:ext cx="624595" cy="523220"/>
                  </a:xfrm>
                  <a:prstGeom prst="rect">
                    <a:avLst/>
                  </a:prstGeom>
                  <a:blipFill>
                    <a:blip r:embed="rId12"/>
                    <a:stretch>
                      <a:fillRect/>
                    </a:stretch>
                  </a:blipFill>
                </p:spPr>
                <p:txBody>
                  <a:bodyPr/>
                  <a:lstStyle/>
                  <a:p>
                    <a:r>
                      <a:rPr lang="zh-CN" altLang="en-US">
                        <a:noFill/>
                      </a:rPr>
                      <a:t> </a:t>
                    </a:r>
                  </a:p>
                </p:txBody>
              </p:sp>
            </mc:Fallback>
          </mc:AlternateContent>
          <p:cxnSp>
            <p:nvCxnSpPr>
              <p:cNvPr id="27" name="直接连接符 26">
                <a:extLst>
                  <a:ext uri="{FF2B5EF4-FFF2-40B4-BE49-F238E27FC236}">
                    <a16:creationId xmlns:a16="http://schemas.microsoft.com/office/drawing/2014/main" id="{38DB25F7-B24F-2FD8-8651-87078A079ACD}"/>
                  </a:ext>
                </a:extLst>
              </p:cNvPr>
              <p:cNvCxnSpPr>
                <a:stCxn id="24" idx="3"/>
                <a:endCxn id="25" idx="1"/>
              </p:cNvCxnSpPr>
              <p:nvPr/>
            </p:nvCxnSpPr>
            <p:spPr>
              <a:xfrm flipV="1">
                <a:off x="2844197" y="1555233"/>
                <a:ext cx="1063641" cy="5535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B20FD421-CEA7-7FDF-A2C5-46B05E10C27D}"/>
                  </a:ext>
                </a:extLst>
              </p:cNvPr>
              <p:cNvCxnSpPr>
                <a:cxnSpLocks/>
                <a:stCxn id="24" idx="3"/>
                <a:endCxn id="26" idx="1"/>
              </p:cNvCxnSpPr>
              <p:nvPr/>
            </p:nvCxnSpPr>
            <p:spPr>
              <a:xfrm>
                <a:off x="2844197" y="2108743"/>
                <a:ext cx="1063641" cy="5535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B30C0EBB-1B05-C75A-70C3-6B290CB46067}"/>
                  </a:ext>
                </a:extLst>
              </p:cNvPr>
              <p:cNvCxnSpPr>
                <a:cxnSpLocks/>
              </p:cNvCxnSpPr>
              <p:nvPr/>
            </p:nvCxnSpPr>
            <p:spPr>
              <a:xfrm>
                <a:off x="4532433" y="1555233"/>
                <a:ext cx="685026"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7E035C96-2577-97DA-2B30-BECA24EEC520}"/>
                  </a:ext>
                </a:extLst>
              </p:cNvPr>
              <p:cNvCxnSpPr>
                <a:cxnSpLocks/>
              </p:cNvCxnSpPr>
              <p:nvPr/>
            </p:nvCxnSpPr>
            <p:spPr>
              <a:xfrm>
                <a:off x="4532433" y="2662253"/>
                <a:ext cx="685026"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3D95E649-F726-E541-8281-D229B0A5131F}"/>
                      </a:ext>
                    </a:extLst>
                  </p:cNvPr>
                  <p:cNvSpPr txBox="1"/>
                  <p:nvPr/>
                </p:nvSpPr>
                <p:spPr>
                  <a:xfrm>
                    <a:off x="5217459" y="1289337"/>
                    <a:ext cx="47064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4</m:t>
                          </m:r>
                        </m:oMath>
                      </m:oMathPara>
                    </a14:m>
                    <a:endParaRPr lang="zh-CN" altLang="en-US" sz="2800" dirty="0"/>
                  </a:p>
                </p:txBody>
              </p:sp>
            </mc:Choice>
            <mc:Fallback xmlns="">
              <p:sp>
                <p:nvSpPr>
                  <p:cNvPr id="32" name="文本框 31">
                    <a:extLst>
                      <a:ext uri="{FF2B5EF4-FFF2-40B4-BE49-F238E27FC236}">
                        <a16:creationId xmlns:a16="http://schemas.microsoft.com/office/drawing/2014/main" id="{3D95E649-F726-E541-8281-D229B0A5131F}"/>
                      </a:ext>
                    </a:extLst>
                  </p:cNvPr>
                  <p:cNvSpPr txBox="1">
                    <a:spLocks noRot="1" noChangeAspect="1" noMove="1" noResize="1" noEditPoints="1" noAdjustHandles="1" noChangeArrowheads="1" noChangeShapeType="1" noTextEdit="1"/>
                  </p:cNvSpPr>
                  <p:nvPr/>
                </p:nvSpPr>
                <p:spPr>
                  <a:xfrm>
                    <a:off x="5217459" y="1289337"/>
                    <a:ext cx="470647"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622F5C89-4C1D-1542-333D-B79D244DCB5E}"/>
                      </a:ext>
                    </a:extLst>
                  </p:cNvPr>
                  <p:cNvSpPr txBox="1"/>
                  <p:nvPr/>
                </p:nvSpPr>
                <p:spPr>
                  <a:xfrm>
                    <a:off x="5217459" y="2400643"/>
                    <a:ext cx="47064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0</m:t>
                          </m:r>
                        </m:oMath>
                      </m:oMathPara>
                    </a14:m>
                    <a:endParaRPr lang="zh-CN" altLang="en-US" sz="2800" dirty="0"/>
                  </a:p>
                </p:txBody>
              </p:sp>
            </mc:Choice>
            <mc:Fallback xmlns="">
              <p:sp>
                <p:nvSpPr>
                  <p:cNvPr id="33" name="文本框 32">
                    <a:extLst>
                      <a:ext uri="{FF2B5EF4-FFF2-40B4-BE49-F238E27FC236}">
                        <a16:creationId xmlns:a16="http://schemas.microsoft.com/office/drawing/2014/main" id="{622F5C89-4C1D-1542-333D-B79D244DCB5E}"/>
                      </a:ext>
                    </a:extLst>
                  </p:cNvPr>
                  <p:cNvSpPr txBox="1">
                    <a:spLocks noRot="1" noChangeAspect="1" noMove="1" noResize="1" noEditPoints="1" noAdjustHandles="1" noChangeArrowheads="1" noChangeShapeType="1" noTextEdit="1"/>
                  </p:cNvSpPr>
                  <p:nvPr/>
                </p:nvSpPr>
                <p:spPr>
                  <a:xfrm>
                    <a:off x="5217459" y="2400643"/>
                    <a:ext cx="470647" cy="523220"/>
                  </a:xfrm>
                  <a:prstGeom prst="rect">
                    <a:avLst/>
                  </a:prstGeom>
                  <a:blipFill>
                    <a:blip r:embed="rId14"/>
                    <a:stretch>
                      <a:fillRect/>
                    </a:stretch>
                  </a:blipFill>
                </p:spPr>
                <p:txBody>
                  <a:bodyPr/>
                  <a:lstStyle/>
                  <a:p>
                    <a:r>
                      <a:rPr lang="zh-CN" altLang="en-US">
                        <a:noFill/>
                      </a:rPr>
                      <a:t> </a:t>
                    </a:r>
                  </a:p>
                </p:txBody>
              </p:sp>
            </mc:Fallback>
          </mc:AlternateContent>
          <p:sp>
            <p:nvSpPr>
              <p:cNvPr id="34" name="文本框 33">
                <a:extLst>
                  <a:ext uri="{FF2B5EF4-FFF2-40B4-BE49-F238E27FC236}">
                    <a16:creationId xmlns:a16="http://schemas.microsoft.com/office/drawing/2014/main" id="{264C25B5-AABE-43FC-110E-521C6F35D92B}"/>
                  </a:ext>
                </a:extLst>
              </p:cNvPr>
              <p:cNvSpPr txBox="1"/>
              <p:nvPr/>
            </p:nvSpPr>
            <p:spPr>
              <a:xfrm>
                <a:off x="1937730" y="830802"/>
                <a:ext cx="1077539" cy="523220"/>
              </a:xfrm>
              <a:prstGeom prst="rect">
                <a:avLst/>
              </a:prstGeom>
              <a:noFill/>
            </p:spPr>
            <p:txBody>
              <a:bodyPr wrap="none" rtlCol="0">
                <a:spAutoFit/>
              </a:bodyPr>
              <a:lstStyle/>
              <a:p>
                <a:pPr algn="l"/>
                <a:r>
                  <a:rPr lang="en-US" altLang="zh-CN" sz="2800" dirty="0">
                    <a:solidFill>
                      <a:schemeClr val="accent2"/>
                    </a:solidFill>
                  </a:rPr>
                  <a:t>08/01</a:t>
                </a:r>
                <a:endParaRPr lang="zh-CN" altLang="en-US" sz="2800" dirty="0">
                  <a:solidFill>
                    <a:schemeClr val="accent2"/>
                  </a:solidFill>
                </a:endParaRPr>
              </a:p>
            </p:txBody>
          </p:sp>
          <p:sp>
            <p:nvSpPr>
              <p:cNvPr id="35" name="文本框 34">
                <a:extLst>
                  <a:ext uri="{FF2B5EF4-FFF2-40B4-BE49-F238E27FC236}">
                    <a16:creationId xmlns:a16="http://schemas.microsoft.com/office/drawing/2014/main" id="{F744BFF3-AF52-0561-25D9-6640DB7E0D9D}"/>
                  </a:ext>
                </a:extLst>
              </p:cNvPr>
              <p:cNvSpPr txBox="1"/>
              <p:nvPr/>
            </p:nvSpPr>
            <p:spPr>
              <a:xfrm>
                <a:off x="4375243" y="836742"/>
                <a:ext cx="1077539" cy="523220"/>
              </a:xfrm>
              <a:prstGeom prst="rect">
                <a:avLst/>
              </a:prstGeom>
              <a:noFill/>
            </p:spPr>
            <p:txBody>
              <a:bodyPr wrap="none" rtlCol="0">
                <a:spAutoFit/>
              </a:bodyPr>
              <a:lstStyle/>
              <a:p>
                <a:pPr algn="l"/>
                <a:r>
                  <a:rPr lang="en-US" altLang="zh-CN" sz="2800" dirty="0">
                    <a:solidFill>
                      <a:schemeClr val="accent2"/>
                    </a:solidFill>
                  </a:rPr>
                  <a:t>11/01</a:t>
                </a:r>
                <a:endParaRPr lang="zh-CN" altLang="en-US" sz="2800" dirty="0">
                  <a:solidFill>
                    <a:schemeClr val="accent2"/>
                  </a:solidFill>
                </a:endParaRPr>
              </a:p>
            </p:txBody>
          </p:sp>
        </p:grpSp>
      </p:grpSp>
    </p:spTree>
    <p:extLst>
      <p:ext uri="{BB962C8B-B14F-4D97-AF65-F5344CB8AC3E}">
        <p14:creationId xmlns:p14="http://schemas.microsoft.com/office/powerpoint/2010/main" val="3637594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EDECF518-59A7-4799-AE28-04355D30B0F1}"/>
              </a:ext>
            </a:extLst>
          </p:cNvPr>
          <p:cNvSpPr txBox="1"/>
          <p:nvPr/>
        </p:nvSpPr>
        <p:spPr>
          <a:xfrm>
            <a:off x="794379"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预习内容检测</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graphicFrame>
            <p:nvGraphicFramePr>
              <p:cNvPr id="3" name="表格 9">
                <a:extLst>
                  <a:ext uri="{FF2B5EF4-FFF2-40B4-BE49-F238E27FC236}">
                    <a16:creationId xmlns:a16="http://schemas.microsoft.com/office/drawing/2014/main" id="{91D70153-A31E-4FAA-D070-D8FCC628BDA7}"/>
                  </a:ext>
                </a:extLst>
              </p:cNvPr>
              <p:cNvGraphicFramePr>
                <a:graphicFrameLocks noGrp="1"/>
              </p:cNvGraphicFramePr>
              <p:nvPr>
                <p:extLst>
                  <p:ext uri="{D42A27DB-BD31-4B8C-83A1-F6EECF244321}">
                    <p14:modId xmlns:p14="http://schemas.microsoft.com/office/powerpoint/2010/main" val="1727319234"/>
                  </p:ext>
                </p:extLst>
              </p:nvPr>
            </p:nvGraphicFramePr>
            <p:xfrm>
              <a:off x="253253" y="1556019"/>
              <a:ext cx="11685494" cy="3745962"/>
            </p:xfrm>
            <a:graphic>
              <a:graphicData uri="http://schemas.openxmlformats.org/drawingml/2006/table">
                <a:tbl>
                  <a:tblPr firstRow="1" bandRow="1">
                    <a:tableStyleId>{5C22544A-7EE6-4342-B048-85BDC9FD1C3A}</a:tableStyleId>
                  </a:tblPr>
                  <a:tblGrid>
                    <a:gridCol w="6270811">
                      <a:extLst>
                        <a:ext uri="{9D8B030D-6E8A-4147-A177-3AD203B41FA5}">
                          <a16:colId xmlns:a16="http://schemas.microsoft.com/office/drawing/2014/main" val="1689168011"/>
                        </a:ext>
                      </a:extLst>
                    </a:gridCol>
                    <a:gridCol w="1867725">
                      <a:extLst>
                        <a:ext uri="{9D8B030D-6E8A-4147-A177-3AD203B41FA5}">
                          <a16:colId xmlns:a16="http://schemas.microsoft.com/office/drawing/2014/main" val="3258918737"/>
                        </a:ext>
                      </a:extLst>
                    </a:gridCol>
                    <a:gridCol w="1771447">
                      <a:extLst>
                        <a:ext uri="{9D8B030D-6E8A-4147-A177-3AD203B41FA5}">
                          <a16:colId xmlns:a16="http://schemas.microsoft.com/office/drawing/2014/main" val="3838130744"/>
                        </a:ext>
                      </a:extLst>
                    </a:gridCol>
                    <a:gridCol w="1775511">
                      <a:extLst>
                        <a:ext uri="{9D8B030D-6E8A-4147-A177-3AD203B41FA5}">
                          <a16:colId xmlns:a16="http://schemas.microsoft.com/office/drawing/2014/main" val="3120214424"/>
                        </a:ext>
                      </a:extLst>
                    </a:gridCol>
                  </a:tblGrid>
                  <a:tr h="624327">
                    <a:tc>
                      <a:txBody>
                        <a:bodyPr/>
                        <a:lstStyle/>
                        <a:p>
                          <a:pPr algn="ct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solidFill>
                          <a:schemeClr val="bg1"/>
                        </a:solidFill>
                      </a:tcPr>
                    </a:tc>
                    <a:tc>
                      <a:txBody>
                        <a:bodyPr/>
                        <a:lstStyle/>
                        <a:p>
                          <a:pPr algn="ctr"/>
                          <a:r>
                            <a:rPr lang="en-US" altLang="zh-CN" sz="2800" dirty="0">
                              <a:solidFill>
                                <a:schemeClr val="tx1"/>
                              </a:solidFill>
                            </a:rPr>
                            <a:t>08/01</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r>
                            <a:rPr lang="en-US" altLang="zh-CN" sz="2800" dirty="0">
                              <a:solidFill>
                                <a:schemeClr val="tx1"/>
                              </a:solidFill>
                            </a:rPr>
                            <a:t>11/01</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57456122"/>
                      </a:ext>
                    </a:extLst>
                  </a:tr>
                  <a:tr h="624327">
                    <a:tc>
                      <a:txBody>
                        <a:bodyPr/>
                        <a:lstStyle/>
                        <a:p>
                          <a:pPr algn="ct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𝑢</m:t>
                                </m:r>
                                <m:sSub>
                                  <m:sSub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b>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0</m:t>
                                    </m:r>
                                  </m:sub>
                                </m:s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=46</m:t>
                                </m:r>
                              </m:oMath>
                            </m:oMathPara>
                          </a14:m>
                          <a:endParaRPr lang="zh-CN" altLang="en-US" sz="2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𝑑</m:t>
                                </m:r>
                                <m:sSub>
                                  <m:sSub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b>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0</m:t>
                                    </m:r>
                                  </m:sub>
                                </m:sSub>
                                <m:r>
                                  <a:rPr kumimoji="0" lang="en-US" altLang="zh-CN" sz="2800" b="0" i="0" u="none" strike="noStrike" kern="1200" cap="none" spc="0" normalizeH="0" baseline="0" noProof="0" smtClean="0">
                                    <a:ln>
                                      <a:noFill/>
                                    </a:ln>
                                    <a:solidFill>
                                      <a:prstClr val="black"/>
                                    </a:solidFill>
                                    <a:effectLst/>
                                    <a:uLnTx/>
                                    <a:uFillTx/>
                                    <a:latin typeface="Cambria Math" panose="02040503050406030204" pitchFamily="18" charset="0"/>
                                    <a:cs typeface="+mn-cs"/>
                                  </a:rPr>
                                  <m:t>=30</m:t>
                                </m:r>
                              </m:oMath>
                            </m:oMathPara>
                          </a14:m>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70121962"/>
                      </a:ext>
                    </a:extLst>
                  </a:tr>
                  <a:tr h="624327">
                    <a:tc>
                      <a:txBody>
                        <a:bodyPr/>
                        <a:lstStyle/>
                        <a:p>
                          <a:pPr algn="ctr"/>
                          <a:r>
                            <a:rPr lang="zh-CN" altLang="en-US" sz="2800" dirty="0">
                              <a:solidFill>
                                <a:schemeClr val="tx1"/>
                              </a:solidFill>
                            </a:rPr>
                            <a:t>买入</a:t>
                          </a:r>
                          <a:r>
                            <a:rPr lang="en-US" altLang="zh-CN" sz="2800" dirty="0">
                              <a:solidFill>
                                <a:schemeClr val="tx1"/>
                              </a:solidFill>
                            </a:rPr>
                            <a:t>4</a:t>
                          </a:r>
                          <a:r>
                            <a:rPr lang="zh-CN" altLang="en-US" sz="2800" dirty="0">
                              <a:solidFill>
                                <a:schemeClr val="tx1"/>
                              </a:solidFill>
                            </a:rPr>
                            <a:t>份看涨期权</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800" i="1" dirty="0" smtClean="0">
                                    <a:solidFill>
                                      <a:schemeClr val="tx1"/>
                                    </a:solidFill>
                                    <a:latin typeface="Cambria Math" panose="02040503050406030204" pitchFamily="18" charset="0"/>
                                  </a:rPr>
                                  <m:t>−10</m:t>
                                </m:r>
                              </m:oMath>
                            </m:oMathPara>
                          </a14:m>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800" i="1" dirty="0" smtClean="0">
                                    <a:solidFill>
                                      <a:schemeClr val="tx1"/>
                                    </a:solidFill>
                                    <a:latin typeface="Cambria Math" panose="02040503050406030204" pitchFamily="18" charset="0"/>
                                  </a:rPr>
                                  <m:t>+16</m:t>
                                </m:r>
                              </m:oMath>
                            </m:oMathPara>
                          </a14:m>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800" i="1" dirty="0" smtClean="0">
                                    <a:solidFill>
                                      <a:schemeClr val="tx1"/>
                                    </a:solidFill>
                                    <a:latin typeface="Cambria Math" panose="02040503050406030204" pitchFamily="18" charset="0"/>
                                  </a:rPr>
                                  <m:t>0</m:t>
                                </m:r>
                              </m:oMath>
                            </m:oMathPara>
                          </a14:m>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14474200"/>
                      </a:ext>
                    </a:extLst>
                  </a:tr>
                  <a:tr h="624327">
                    <a:tc>
                      <a:txBody>
                        <a:bodyPr/>
                        <a:lstStyle/>
                        <a:p>
                          <a:pPr algn="ctr"/>
                          <a:r>
                            <a:rPr lang="zh-CN" altLang="en-US" sz="2800" dirty="0">
                              <a:solidFill>
                                <a:schemeClr val="tx1"/>
                              </a:solidFill>
                            </a:rPr>
                            <a:t>卖出</a:t>
                          </a:r>
                          <a:r>
                            <a:rPr lang="en-US" altLang="zh-CN" sz="2800" dirty="0">
                              <a:solidFill>
                                <a:schemeClr val="tx1"/>
                              </a:solidFill>
                            </a:rPr>
                            <a:t>1</a:t>
                          </a:r>
                          <a:r>
                            <a:rPr lang="zh-CN" altLang="en-US" sz="2800" dirty="0">
                              <a:solidFill>
                                <a:schemeClr val="tx1"/>
                              </a:solidFill>
                            </a:rPr>
                            <a:t>股股票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800" i="1" dirty="0" smtClean="0">
                                    <a:solidFill>
                                      <a:schemeClr val="tx1"/>
                                    </a:solidFill>
                                    <a:latin typeface="Cambria Math" panose="02040503050406030204" pitchFamily="18" charset="0"/>
                                  </a:rPr>
                                  <m:t>+40</m:t>
                                </m:r>
                              </m:oMath>
                            </m:oMathPara>
                          </a14:m>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800" i="1" dirty="0" smtClean="0">
                                    <a:solidFill>
                                      <a:schemeClr val="tx1"/>
                                    </a:solidFill>
                                    <a:latin typeface="Cambria Math" panose="02040503050406030204" pitchFamily="18" charset="0"/>
                                  </a:rPr>
                                  <m:t>−46</m:t>
                                </m:r>
                              </m:oMath>
                            </m:oMathPara>
                          </a14:m>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800" i="1" dirty="0" smtClean="0">
                                    <a:solidFill>
                                      <a:schemeClr val="tx1"/>
                                    </a:solidFill>
                                    <a:latin typeface="Cambria Math" panose="02040503050406030204" pitchFamily="18" charset="0"/>
                                  </a:rPr>
                                  <m:t>−30</m:t>
                                </m:r>
                              </m:oMath>
                            </m:oMathPara>
                          </a14:m>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32261447"/>
                      </a:ext>
                    </a:extLst>
                  </a:tr>
                  <a:tr h="624327">
                    <a:tc>
                      <a:txBody>
                        <a:bodyPr/>
                        <a:lstStyle/>
                        <a:p>
                          <a:pPr algn="ctr"/>
                          <a:r>
                            <a:rPr lang="zh-CN" altLang="en-US" sz="2800" dirty="0">
                              <a:solidFill>
                                <a:schemeClr val="tx1"/>
                              </a:solidFill>
                            </a:rPr>
                            <a:t>以无风险利率进行期限为</a:t>
                          </a:r>
                          <a:r>
                            <a:rPr lang="en-US" altLang="zh-CN" sz="2800" dirty="0">
                              <a:solidFill>
                                <a:schemeClr val="tx1"/>
                              </a:solidFill>
                            </a:rPr>
                            <a:t>3</a:t>
                          </a:r>
                          <a:r>
                            <a:rPr lang="zh-CN" altLang="en-US" sz="2800" dirty="0">
                              <a:solidFill>
                                <a:schemeClr val="tx1"/>
                              </a:solidFill>
                            </a:rPr>
                            <a:t>个月的投资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800" i="1" dirty="0" smtClean="0">
                                    <a:solidFill>
                                      <a:schemeClr val="tx1"/>
                                    </a:solidFill>
                                    <a:latin typeface="Cambria Math" panose="02040503050406030204" pitchFamily="18" charset="0"/>
                                  </a:rPr>
                                  <m:t>−29.703</m:t>
                                </m:r>
                              </m:oMath>
                            </m:oMathPara>
                          </a14:m>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800" i="1" dirty="0" smtClean="0">
                                    <a:solidFill>
                                      <a:schemeClr val="tx1"/>
                                    </a:solidFill>
                                    <a:latin typeface="Cambria Math" panose="02040503050406030204" pitchFamily="18" charset="0"/>
                                  </a:rPr>
                                  <m:t>+30</m:t>
                                </m:r>
                              </m:oMath>
                            </m:oMathPara>
                          </a14:m>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800" i="1" dirty="0" smtClean="0">
                                    <a:solidFill>
                                      <a:schemeClr val="tx1"/>
                                    </a:solidFill>
                                    <a:latin typeface="Cambria Math" panose="02040503050406030204" pitchFamily="18" charset="0"/>
                                  </a:rPr>
                                  <m:t>+30</m:t>
                                </m:r>
                              </m:oMath>
                            </m:oMathPara>
                          </a14:m>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79811285"/>
                      </a:ext>
                    </a:extLst>
                  </a:tr>
                  <a:tr h="624327">
                    <a:tc>
                      <a:txBody>
                        <a:bodyPr/>
                        <a:lstStyle/>
                        <a:p>
                          <a:pPr algn="ctr"/>
                          <a:r>
                            <a:rPr lang="zh-CN" altLang="en-US" sz="2800" dirty="0">
                              <a:solidFill>
                                <a:schemeClr val="tx1"/>
                              </a:solidFill>
                            </a:rPr>
                            <a:t>合计</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800" i="1" dirty="0" smtClean="0">
                                    <a:solidFill>
                                      <a:schemeClr val="tx1"/>
                                    </a:solidFill>
                                    <a:latin typeface="Cambria Math" panose="02040503050406030204" pitchFamily="18" charset="0"/>
                                  </a:rPr>
                                  <m:t>+0.297</m:t>
                                </m:r>
                              </m:oMath>
                            </m:oMathPara>
                          </a14:m>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800" i="1" dirty="0" smtClean="0">
                                    <a:solidFill>
                                      <a:schemeClr val="tx1"/>
                                    </a:solidFill>
                                    <a:latin typeface="Cambria Math" panose="02040503050406030204" pitchFamily="18" charset="0"/>
                                  </a:rPr>
                                  <m:t>0</m:t>
                                </m:r>
                              </m:oMath>
                            </m:oMathPara>
                          </a14:m>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800" i="1" dirty="0" smtClean="0">
                                    <a:solidFill>
                                      <a:schemeClr val="tx1"/>
                                    </a:solidFill>
                                    <a:latin typeface="Cambria Math" panose="02040503050406030204" pitchFamily="18" charset="0"/>
                                  </a:rPr>
                                  <m:t>0</m:t>
                                </m:r>
                              </m:oMath>
                            </m:oMathPara>
                          </a14:m>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30584349"/>
                      </a:ext>
                    </a:extLst>
                  </a:tr>
                </a:tbl>
              </a:graphicData>
            </a:graphic>
          </p:graphicFrame>
        </mc:Choice>
        <mc:Fallback xmlns="">
          <p:graphicFrame>
            <p:nvGraphicFramePr>
              <p:cNvPr id="3" name="表格 9">
                <a:extLst>
                  <a:ext uri="{FF2B5EF4-FFF2-40B4-BE49-F238E27FC236}">
                    <a16:creationId xmlns:a16="http://schemas.microsoft.com/office/drawing/2014/main" id="{91D70153-A31E-4FAA-D070-D8FCC628BDA7}"/>
                  </a:ext>
                </a:extLst>
              </p:cNvPr>
              <p:cNvGraphicFramePr>
                <a:graphicFrameLocks noGrp="1"/>
              </p:cNvGraphicFramePr>
              <p:nvPr>
                <p:extLst>
                  <p:ext uri="{D42A27DB-BD31-4B8C-83A1-F6EECF244321}">
                    <p14:modId xmlns:p14="http://schemas.microsoft.com/office/powerpoint/2010/main" val="1727319234"/>
                  </p:ext>
                </p:extLst>
              </p:nvPr>
            </p:nvGraphicFramePr>
            <p:xfrm>
              <a:off x="253253" y="1556019"/>
              <a:ext cx="11685494" cy="3745962"/>
            </p:xfrm>
            <a:graphic>
              <a:graphicData uri="http://schemas.openxmlformats.org/drawingml/2006/table">
                <a:tbl>
                  <a:tblPr firstRow="1" bandRow="1">
                    <a:tableStyleId>{5C22544A-7EE6-4342-B048-85BDC9FD1C3A}</a:tableStyleId>
                  </a:tblPr>
                  <a:tblGrid>
                    <a:gridCol w="6270811">
                      <a:extLst>
                        <a:ext uri="{9D8B030D-6E8A-4147-A177-3AD203B41FA5}">
                          <a16:colId xmlns:a16="http://schemas.microsoft.com/office/drawing/2014/main" val="1689168011"/>
                        </a:ext>
                      </a:extLst>
                    </a:gridCol>
                    <a:gridCol w="1867725">
                      <a:extLst>
                        <a:ext uri="{9D8B030D-6E8A-4147-A177-3AD203B41FA5}">
                          <a16:colId xmlns:a16="http://schemas.microsoft.com/office/drawing/2014/main" val="3258918737"/>
                        </a:ext>
                      </a:extLst>
                    </a:gridCol>
                    <a:gridCol w="1771447">
                      <a:extLst>
                        <a:ext uri="{9D8B030D-6E8A-4147-A177-3AD203B41FA5}">
                          <a16:colId xmlns:a16="http://schemas.microsoft.com/office/drawing/2014/main" val="3838130744"/>
                        </a:ext>
                      </a:extLst>
                    </a:gridCol>
                    <a:gridCol w="1775511">
                      <a:extLst>
                        <a:ext uri="{9D8B030D-6E8A-4147-A177-3AD203B41FA5}">
                          <a16:colId xmlns:a16="http://schemas.microsoft.com/office/drawing/2014/main" val="3120214424"/>
                        </a:ext>
                      </a:extLst>
                    </a:gridCol>
                  </a:tblGrid>
                  <a:tr h="624327">
                    <a:tc>
                      <a:txBody>
                        <a:bodyPr/>
                        <a:lstStyle/>
                        <a:p>
                          <a:pPr algn="ct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solidFill>
                          <a:schemeClr val="bg1"/>
                        </a:solidFill>
                      </a:tcPr>
                    </a:tc>
                    <a:tc>
                      <a:txBody>
                        <a:bodyPr/>
                        <a:lstStyle/>
                        <a:p>
                          <a:pPr algn="ctr"/>
                          <a:r>
                            <a:rPr lang="en-US" altLang="zh-CN" sz="2800" dirty="0">
                              <a:solidFill>
                                <a:schemeClr val="tx1"/>
                              </a:solidFill>
                            </a:rPr>
                            <a:t>08/01</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r>
                            <a:rPr lang="en-US" altLang="zh-CN" sz="2800" dirty="0">
                              <a:solidFill>
                                <a:schemeClr val="tx1"/>
                              </a:solidFill>
                            </a:rPr>
                            <a:t>11/01</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57456122"/>
                      </a:ext>
                    </a:extLst>
                  </a:tr>
                  <a:tr h="624327">
                    <a:tc>
                      <a:txBody>
                        <a:bodyPr/>
                        <a:lstStyle/>
                        <a:p>
                          <a:pPr algn="ct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59450" t="-103922" r="-100687" b="-419608"/>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559450" t="-103922" r="-687" b="-419608"/>
                          </a:stretch>
                        </a:blipFill>
                      </a:tcPr>
                    </a:tc>
                    <a:extLst>
                      <a:ext uri="{0D108BD9-81ED-4DB2-BD59-A6C34878D82A}">
                        <a16:rowId xmlns:a16="http://schemas.microsoft.com/office/drawing/2014/main" val="3170121962"/>
                      </a:ext>
                    </a:extLst>
                  </a:tr>
                  <a:tr h="624327">
                    <a:tc>
                      <a:txBody>
                        <a:bodyPr/>
                        <a:lstStyle/>
                        <a:p>
                          <a:pPr algn="ctr"/>
                          <a:r>
                            <a:rPr lang="zh-CN" altLang="en-US" sz="2800" dirty="0">
                              <a:solidFill>
                                <a:schemeClr val="tx1"/>
                              </a:solidFill>
                            </a:rPr>
                            <a:t>买入</a:t>
                          </a:r>
                          <a:r>
                            <a:rPr lang="en-US" altLang="zh-CN" sz="2800" dirty="0">
                              <a:solidFill>
                                <a:schemeClr val="tx1"/>
                              </a:solidFill>
                            </a:rPr>
                            <a:t>4</a:t>
                          </a:r>
                          <a:r>
                            <a:rPr lang="zh-CN" altLang="en-US" sz="2800" dirty="0">
                              <a:solidFill>
                                <a:schemeClr val="tx1"/>
                              </a:solidFill>
                            </a:rPr>
                            <a:t>份看涨期权</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35505" t="-201942" r="-190228" b="-315534"/>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59450" t="-201942" r="-100687" b="-315534"/>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559450" t="-201942" r="-687" b="-315534"/>
                          </a:stretch>
                        </a:blipFill>
                      </a:tcPr>
                    </a:tc>
                    <a:extLst>
                      <a:ext uri="{0D108BD9-81ED-4DB2-BD59-A6C34878D82A}">
                        <a16:rowId xmlns:a16="http://schemas.microsoft.com/office/drawing/2014/main" val="714474200"/>
                      </a:ext>
                    </a:extLst>
                  </a:tr>
                  <a:tr h="624327">
                    <a:tc>
                      <a:txBody>
                        <a:bodyPr/>
                        <a:lstStyle/>
                        <a:p>
                          <a:pPr algn="ctr"/>
                          <a:r>
                            <a:rPr lang="zh-CN" altLang="en-US" sz="2800" dirty="0">
                              <a:solidFill>
                                <a:schemeClr val="tx1"/>
                              </a:solidFill>
                            </a:rPr>
                            <a:t>卖出</a:t>
                          </a:r>
                          <a:r>
                            <a:rPr lang="en-US" altLang="zh-CN" sz="2800" dirty="0">
                              <a:solidFill>
                                <a:schemeClr val="tx1"/>
                              </a:solidFill>
                            </a:rPr>
                            <a:t>1</a:t>
                          </a:r>
                          <a:r>
                            <a:rPr lang="zh-CN" altLang="en-US" sz="2800" dirty="0">
                              <a:solidFill>
                                <a:schemeClr val="tx1"/>
                              </a:solidFill>
                            </a:rPr>
                            <a:t>股股票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35505" t="-304902" r="-190228" b="-218627"/>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59450" t="-304902" r="-100687" b="-218627"/>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559450" t="-304902" r="-687" b="-218627"/>
                          </a:stretch>
                        </a:blipFill>
                      </a:tcPr>
                    </a:tc>
                    <a:extLst>
                      <a:ext uri="{0D108BD9-81ED-4DB2-BD59-A6C34878D82A}">
                        <a16:rowId xmlns:a16="http://schemas.microsoft.com/office/drawing/2014/main" val="2132261447"/>
                      </a:ext>
                    </a:extLst>
                  </a:tr>
                  <a:tr h="624327">
                    <a:tc>
                      <a:txBody>
                        <a:bodyPr/>
                        <a:lstStyle/>
                        <a:p>
                          <a:pPr algn="ctr"/>
                          <a:r>
                            <a:rPr lang="zh-CN" altLang="en-US" sz="2800" dirty="0">
                              <a:solidFill>
                                <a:schemeClr val="tx1"/>
                              </a:solidFill>
                            </a:rPr>
                            <a:t>以无风险利率进行期限为</a:t>
                          </a:r>
                          <a:r>
                            <a:rPr lang="en-US" altLang="zh-CN" sz="2800" dirty="0">
                              <a:solidFill>
                                <a:schemeClr val="tx1"/>
                              </a:solidFill>
                            </a:rPr>
                            <a:t>3</a:t>
                          </a:r>
                          <a:r>
                            <a:rPr lang="zh-CN" altLang="en-US" sz="2800" dirty="0">
                              <a:solidFill>
                                <a:schemeClr val="tx1"/>
                              </a:solidFill>
                            </a:rPr>
                            <a:t>个月的投资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35505" t="-400971" r="-190228" b="-116505"/>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59450" t="-400971" r="-100687" b="-116505"/>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559450" t="-400971" r="-687" b="-116505"/>
                          </a:stretch>
                        </a:blipFill>
                      </a:tcPr>
                    </a:tc>
                    <a:extLst>
                      <a:ext uri="{0D108BD9-81ED-4DB2-BD59-A6C34878D82A}">
                        <a16:rowId xmlns:a16="http://schemas.microsoft.com/office/drawing/2014/main" val="4279811285"/>
                      </a:ext>
                    </a:extLst>
                  </a:tr>
                  <a:tr h="624327">
                    <a:tc>
                      <a:txBody>
                        <a:bodyPr/>
                        <a:lstStyle/>
                        <a:p>
                          <a:pPr algn="ctr"/>
                          <a:r>
                            <a:rPr lang="zh-CN" altLang="en-US" sz="2800" dirty="0">
                              <a:solidFill>
                                <a:schemeClr val="tx1"/>
                              </a:solidFill>
                            </a:rPr>
                            <a:t>合计</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35505" t="-505882" r="-190228" b="-17647"/>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59450" t="-505882" r="-100687" b="-17647"/>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559450" t="-505882" r="-687" b="-17647"/>
                          </a:stretch>
                        </a:blipFill>
                      </a:tcPr>
                    </a:tc>
                    <a:extLst>
                      <a:ext uri="{0D108BD9-81ED-4DB2-BD59-A6C34878D82A}">
                        <a16:rowId xmlns:a16="http://schemas.microsoft.com/office/drawing/2014/main" val="1130584349"/>
                      </a:ext>
                    </a:extLst>
                  </a:tr>
                </a:tbl>
              </a:graphicData>
            </a:graphic>
          </p:graphicFrame>
        </mc:Fallback>
      </mc:AlternateContent>
    </p:spTree>
    <p:extLst>
      <p:ext uri="{BB962C8B-B14F-4D97-AF65-F5344CB8AC3E}">
        <p14:creationId xmlns:p14="http://schemas.microsoft.com/office/powerpoint/2010/main" val="4045748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EDECF518-59A7-4799-AE28-04355D30B0F1}"/>
              </a:ext>
            </a:extLst>
          </p:cNvPr>
          <p:cNvSpPr txBox="1"/>
          <p:nvPr/>
        </p:nvSpPr>
        <p:spPr>
          <a:xfrm>
            <a:off x="794379"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预习内容检测</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3" name="文本框 2">
            <a:extLst>
              <a:ext uri="{FF2B5EF4-FFF2-40B4-BE49-F238E27FC236}">
                <a16:creationId xmlns:a16="http://schemas.microsoft.com/office/drawing/2014/main" id="{4777DC71-0910-EC70-3BB7-3F435886EDEC}"/>
              </a:ext>
            </a:extLst>
          </p:cNvPr>
          <p:cNvSpPr txBox="1"/>
          <p:nvPr/>
        </p:nvSpPr>
        <p:spPr>
          <a:xfrm>
            <a:off x="896470" y="1425388"/>
            <a:ext cx="10399060" cy="1600438"/>
          </a:xfrm>
          <a:prstGeom prst="rect">
            <a:avLst/>
          </a:prstGeom>
          <a:noFill/>
        </p:spPr>
        <p:txBody>
          <a:bodyPr wrap="square" rtlCol="0">
            <a:spAutoFit/>
          </a:bodyPr>
          <a:lstStyle/>
          <a:p>
            <a:pPr algn="l"/>
            <a:r>
              <a:rPr lang="zh-CN" altLang="en-US" sz="2800" dirty="0"/>
              <a:t>例题：</a:t>
            </a:r>
            <a:r>
              <a:rPr lang="en-US" altLang="zh-CN" sz="2800" dirty="0"/>
              <a:t>2011</a:t>
            </a:r>
            <a:r>
              <a:rPr lang="zh-CN" altLang="en-US" sz="2800" dirty="0"/>
              <a:t>年上财真题</a:t>
            </a:r>
            <a:endParaRPr lang="en-US" altLang="zh-CN" sz="2800" dirty="0"/>
          </a:p>
          <a:p>
            <a:pPr algn="l"/>
            <a:endParaRPr lang="en-US" altLang="zh-CN" sz="1400" dirty="0"/>
          </a:p>
          <a:p>
            <a:pPr algn="l"/>
            <a:r>
              <a:rPr lang="zh-CN" altLang="en-US" sz="2800" dirty="0"/>
              <a:t>套期保值的目的是什么？</a:t>
            </a:r>
            <a:endParaRPr lang="en-US" altLang="zh-CN" sz="2800" dirty="0"/>
          </a:p>
          <a:p>
            <a:pPr algn="l"/>
            <a:r>
              <a:rPr lang="en-US" altLang="zh-CN" sz="2800" dirty="0"/>
              <a:t>A.</a:t>
            </a:r>
            <a:r>
              <a:rPr lang="zh-CN" altLang="en-US" sz="2800" dirty="0"/>
              <a:t>赚取差价</a:t>
            </a:r>
            <a:r>
              <a:rPr lang="en-US" altLang="zh-CN" sz="2800" dirty="0"/>
              <a:t>        B.</a:t>
            </a:r>
            <a:r>
              <a:rPr lang="zh-CN" altLang="en-US" sz="2800" dirty="0"/>
              <a:t>加快资金周转</a:t>
            </a:r>
            <a:r>
              <a:rPr lang="en-US" altLang="zh-CN" sz="2800" dirty="0"/>
              <a:t>        C.</a:t>
            </a:r>
            <a:r>
              <a:rPr lang="zh-CN" altLang="en-US" sz="2800" dirty="0"/>
              <a:t>规避现货风险</a:t>
            </a:r>
            <a:r>
              <a:rPr lang="en-US" altLang="zh-CN" sz="2800" dirty="0"/>
              <a:t>        D.</a:t>
            </a:r>
            <a:r>
              <a:rPr lang="zh-CN" altLang="en-US" sz="2800" dirty="0"/>
              <a:t>避税</a:t>
            </a:r>
          </a:p>
        </p:txBody>
      </p:sp>
      <p:sp>
        <p:nvSpPr>
          <p:cNvPr id="4" name="文本框 3">
            <a:extLst>
              <a:ext uri="{FF2B5EF4-FFF2-40B4-BE49-F238E27FC236}">
                <a16:creationId xmlns:a16="http://schemas.microsoft.com/office/drawing/2014/main" id="{65891A8B-8910-61E2-C984-440AD7AB4D9C}"/>
              </a:ext>
            </a:extLst>
          </p:cNvPr>
          <p:cNvSpPr txBox="1"/>
          <p:nvPr/>
        </p:nvSpPr>
        <p:spPr>
          <a:xfrm>
            <a:off x="896470" y="4084671"/>
            <a:ext cx="10399060" cy="523220"/>
          </a:xfrm>
          <a:prstGeom prst="rect">
            <a:avLst/>
          </a:prstGeom>
          <a:noFill/>
        </p:spPr>
        <p:txBody>
          <a:bodyPr wrap="square" rtlCol="0">
            <a:spAutoFit/>
          </a:bodyPr>
          <a:lstStyle/>
          <a:p>
            <a:pPr algn="l"/>
            <a:r>
              <a:rPr lang="zh-CN" altLang="en-US" sz="2800" dirty="0"/>
              <a:t>答：</a:t>
            </a:r>
            <a:r>
              <a:rPr lang="en-US" altLang="zh-CN" sz="2800" dirty="0">
                <a:solidFill>
                  <a:srgbClr val="FF0000"/>
                </a:solidFill>
              </a:rPr>
              <a:t>C</a:t>
            </a:r>
          </a:p>
        </p:txBody>
      </p:sp>
    </p:spTree>
    <p:extLst>
      <p:ext uri="{BB962C8B-B14F-4D97-AF65-F5344CB8AC3E}">
        <p14:creationId xmlns:p14="http://schemas.microsoft.com/office/powerpoint/2010/main" val="3346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061c9884-2755-4b87-b35a-b60123a8fdf4&quot;,&quot;Name&quot;:null,&quot;Kind&quot;:&quot;Custom&quot;,&quot;OldGuidesSetting&quot;:{&quot;HeaderHeight&quot;:0.0,&quot;FooterHeight&quot;:0.0,&quot;SideMargin&quot;:0.0,&quot;TopMargin&quot;:0.0,&quot;BottomMargin&quot;:0.0,&quot;IntervalMargin&quot;:0.0}}"/>
</p:tagLst>
</file>

<file path=ppt/tags/tag10.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3.xml><?xml version="1.0" encoding="utf-8"?>
<p:tagLst xmlns:a="http://schemas.openxmlformats.org/drawingml/2006/main" xmlns:r="http://schemas.openxmlformats.org/officeDocument/2006/relationships" xmlns:p="http://schemas.openxmlformats.org/presentationml/2006/main">
  <p:tag name="PA" val="v3.2.0"/>
</p:tagLst>
</file>

<file path=ppt/tags/tag4.xml><?xml version="1.0" encoding="utf-8"?>
<p:tagLst xmlns:a="http://schemas.openxmlformats.org/drawingml/2006/main" xmlns:r="http://schemas.openxmlformats.org/officeDocument/2006/relationships" xmlns:p="http://schemas.openxmlformats.org/presentationml/2006/main">
  <p:tag name="PA" val="v3.2.0"/>
</p:tagLst>
</file>

<file path=ppt/tags/tag5.xml><?xml version="1.0" encoding="utf-8"?>
<p:tagLst xmlns:a="http://schemas.openxmlformats.org/drawingml/2006/main" xmlns:r="http://schemas.openxmlformats.org/officeDocument/2006/relationships" xmlns:p="http://schemas.openxmlformats.org/presentationml/2006/main">
  <p:tag name="PA" val="v3.2.0"/>
</p:tagLst>
</file>

<file path=ppt/tags/tag6.xml><?xml version="1.0" encoding="utf-8"?>
<p:tagLst xmlns:a="http://schemas.openxmlformats.org/drawingml/2006/main" xmlns:r="http://schemas.openxmlformats.org/officeDocument/2006/relationships" xmlns:p="http://schemas.openxmlformats.org/presentationml/2006/main">
  <p:tag name="PA" val="v3.2.0"/>
</p:tagLst>
</file>

<file path=ppt/tags/tag7.xml><?xml version="1.0" encoding="utf-8"?>
<p:tagLst xmlns:a="http://schemas.openxmlformats.org/drawingml/2006/main" xmlns:r="http://schemas.openxmlformats.org/officeDocument/2006/relationships" xmlns:p="http://schemas.openxmlformats.org/presentationml/2006/main">
  <p:tag name="PA" val="v3.2.0"/>
</p:tagLst>
</file>

<file path=ppt/tags/tag8.xml><?xml version="1.0" encoding="utf-8"?>
<p:tagLst xmlns:a="http://schemas.openxmlformats.org/drawingml/2006/main" xmlns:r="http://schemas.openxmlformats.org/officeDocument/2006/relationships" xmlns:p="http://schemas.openxmlformats.org/presentationml/2006/main">
  <p:tag name="PA" val="v3.2.0"/>
</p:tagLst>
</file>

<file path=ppt/tags/tag9.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sz="28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6272</TotalTime>
  <Words>3287</Words>
  <Application>Microsoft Office PowerPoint</Application>
  <PresentationFormat>宽屏</PresentationFormat>
  <Paragraphs>408</Paragraphs>
  <Slides>42</Slides>
  <Notes>21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42</vt:i4>
      </vt:variant>
    </vt:vector>
  </HeadingPairs>
  <TitlesOfParts>
    <vt:vector size="51" baseType="lpstr">
      <vt:lpstr>-apple-system</vt:lpstr>
      <vt:lpstr>PingFang SC</vt:lpstr>
      <vt:lpstr>等线</vt:lpstr>
      <vt:lpstr>等线 Light</vt:lpstr>
      <vt:lpstr>微软雅黑</vt:lpstr>
      <vt:lpstr>字魂35号-经典雅黑</vt:lpstr>
      <vt:lpstr>Arial</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Anzichen</dc:creator>
  <cp:lastModifiedBy>Z CG</cp:lastModifiedBy>
  <cp:revision>55</cp:revision>
  <dcterms:created xsi:type="dcterms:W3CDTF">2019-02-22T08:29:03Z</dcterms:created>
  <dcterms:modified xsi:type="dcterms:W3CDTF">2022-10-04T13:24:45Z</dcterms:modified>
</cp:coreProperties>
</file>